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328" r:id="rId2"/>
    <p:sldId id="362" r:id="rId3"/>
    <p:sldId id="321" r:id="rId4"/>
    <p:sldId id="363" r:id="rId5"/>
    <p:sldId id="332" r:id="rId6"/>
    <p:sldId id="364" r:id="rId7"/>
    <p:sldId id="352" r:id="rId8"/>
    <p:sldId id="365" r:id="rId9"/>
  </p:sldIdLst>
  <p:sldSz cx="9144000" cy="6858000" type="screen4x3"/>
  <p:notesSz cx="6834188" cy="997902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23DD"/>
    <a:srgbClr val="B317AC"/>
    <a:srgbClr val="68F879"/>
    <a:srgbClr val="C40606"/>
    <a:srgbClr val="C4FCCB"/>
    <a:srgbClr val="FEE3DA"/>
    <a:srgbClr val="F5D7F5"/>
    <a:srgbClr val="EFDD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48" d="100"/>
          <a:sy n="48" d="100"/>
        </p:scale>
        <p:origin x="-111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1040;&#1076;&#1084;&#1080;&#1085;&#1080;&#1089;&#1090;&#1088;&#1072;&#1090;&#1086;&#1088;\&#1056;&#1072;&#1073;&#1086;&#1095;&#1080;&#1081;%20&#1089;&#1090;&#1086;&#1083;\&#1050;&#1086;&#1083;&#1083;&#1077;&#1075;&#1080;&#1103;%202010\&#1089;&#1083;&#1072;&#1081;&#1076;&#1099;\&#1062;&#1080;&#1092;&#1088;&#1099;%20&#1076;&#1083;&#1103;%20&#1089;&#1083;&#1072;&#1081;&#1076;&#1086;&#1074;.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Documents%20and%20Settings\User\&#1056;&#1072;&#1073;&#1086;&#1095;&#1080;&#1081;%20&#1089;&#1090;&#1086;&#1083;\&#1055;&#1056;&#1040;&#1042;&#1048;&#1058;&#1045;&#1051;&#1068;&#1057;&#1058;&#1042;&#1045;&#1053;&#1053;&#1067;&#1049;%20&#1063;&#1040;&#1057;%20&#1053;&#1040;%2019.11.2012\&#1094;&#1080;&#1092;&#1088;&#1099;%20&#1082;%20&#1089;&#1083;&#1072;&#1081;&#1076;&#1072;&#108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30"/>
      <c:rotY val="332"/>
      <c:rAngAx val="0"/>
      <c:perspective val="30"/>
    </c:view3D>
    <c:floor>
      <c:thickness val="0"/>
    </c:floor>
    <c:sideWall>
      <c:thickness val="0"/>
    </c:sideWall>
    <c:backWall>
      <c:thickness val="0"/>
    </c:backWall>
    <c:plotArea>
      <c:layout>
        <c:manualLayout>
          <c:layoutTarget val="inner"/>
          <c:xMode val="edge"/>
          <c:yMode val="edge"/>
          <c:x val="7.758584015902889E-2"/>
          <c:y val="0.22048311759742389"/>
          <c:w val="0.8516510442201447"/>
          <c:h val="0.77951688240258221"/>
        </c:manualLayout>
      </c:layout>
      <c:pie3DChart>
        <c:varyColors val="1"/>
        <c:ser>
          <c:idx val="0"/>
          <c:order val="0"/>
          <c:explosion val="12"/>
          <c:dPt>
            <c:idx val="0"/>
            <c:bubble3D val="0"/>
            <c:explosion val="33"/>
            <c:spPr>
              <a:solidFill>
                <a:srgbClr val="FF0000"/>
              </a:solidFill>
            </c:spPr>
          </c:dPt>
          <c:dPt>
            <c:idx val="1"/>
            <c:bubble3D val="0"/>
            <c:explosion val="17"/>
            <c:spPr>
              <a:solidFill>
                <a:srgbClr val="0033CC"/>
              </a:solidFill>
            </c:spPr>
          </c:dPt>
          <c:dPt>
            <c:idx val="2"/>
            <c:bubble3D val="0"/>
            <c:spPr>
              <a:solidFill>
                <a:srgbClr val="D16A1D"/>
              </a:solidFill>
            </c:spPr>
          </c:dPt>
          <c:dPt>
            <c:idx val="3"/>
            <c:bubble3D val="0"/>
            <c:explosion val="43"/>
            <c:spPr>
              <a:solidFill>
                <a:srgbClr val="F810E7"/>
              </a:solidFill>
            </c:spPr>
          </c:dPt>
          <c:dPt>
            <c:idx val="4"/>
            <c:bubble3D val="0"/>
            <c:explosion val="49"/>
            <c:spPr>
              <a:solidFill>
                <a:schemeClr val="tx1"/>
              </a:solidFill>
            </c:spPr>
          </c:dPt>
          <c:dPt>
            <c:idx val="5"/>
            <c:bubble3D val="0"/>
            <c:spPr>
              <a:solidFill>
                <a:srgbClr val="D17F7D"/>
              </a:solidFill>
            </c:spPr>
          </c:dPt>
          <c:dPt>
            <c:idx val="6"/>
            <c:bubble3D val="0"/>
            <c:spPr>
              <a:solidFill>
                <a:srgbClr val="C00000"/>
              </a:solidFill>
            </c:spPr>
          </c:dPt>
          <c:dPt>
            <c:idx val="7"/>
            <c:bubble3D val="0"/>
            <c:explosion val="26"/>
            <c:spPr>
              <a:solidFill>
                <a:srgbClr val="FFFF00"/>
              </a:solidFill>
            </c:spPr>
          </c:dPt>
          <c:dPt>
            <c:idx val="8"/>
            <c:bubble3D val="0"/>
            <c:spPr>
              <a:solidFill>
                <a:srgbClr val="24D60C"/>
              </a:solidFill>
            </c:spPr>
          </c:dPt>
          <c:dLbls>
            <c:dLbl>
              <c:idx val="0"/>
              <c:layout>
                <c:manualLayout>
                  <c:x val="-0.11527776517084808"/>
                  <c:y val="3.7037042437597914E-3"/>
                </c:manualLayout>
              </c:layout>
              <c:tx>
                <c:rich>
                  <a:bodyPr/>
                  <a:lstStyle/>
                  <a:p>
                    <a:r>
                      <a:rPr lang="kk-KZ" dirty="0" smtClean="0"/>
                      <a:t>Кісі</a:t>
                    </a:r>
                    <a:r>
                      <a:rPr lang="kk-KZ" baseline="0" dirty="0" smtClean="0"/>
                      <a:t> өлтіру</a:t>
                    </a:r>
                    <a:endParaRPr lang="ru-RU" dirty="0" smtClean="0"/>
                  </a:p>
                  <a:p>
                    <a:r>
                      <a:rPr lang="en-US" dirty="0" smtClean="0"/>
                      <a:t>1</a:t>
                    </a:r>
                    <a:r>
                      <a:rPr lang="ru-RU" baseline="0" dirty="0" smtClean="0"/>
                      <a:t> 069</a:t>
                    </a:r>
                    <a:r>
                      <a:rPr lang="ru-RU" dirty="0" smtClean="0"/>
                      <a:t> </a:t>
                    </a:r>
                    <a:r>
                      <a:rPr lang="ru-RU" i="1" dirty="0" smtClean="0"/>
                      <a:t>(0,5%)</a:t>
                    </a:r>
                    <a:endParaRPr lang="en-US" i="1" dirty="0"/>
                  </a:p>
                </c:rich>
              </c:tx>
              <c:dLblPos val="outEnd"/>
              <c:showLegendKey val="0"/>
              <c:showVal val="1"/>
              <c:showCatName val="0"/>
              <c:showSerName val="0"/>
              <c:showPercent val="0"/>
              <c:showBubbleSize val="0"/>
            </c:dLbl>
            <c:dLbl>
              <c:idx val="1"/>
              <c:layout>
                <c:manualLayout>
                  <c:x val="6.1110885705283717E-2"/>
                  <c:y val="-9.6296310337753085E-2"/>
                </c:manualLayout>
              </c:layout>
              <c:tx>
                <c:rich>
                  <a:bodyPr/>
                  <a:lstStyle/>
                  <a:p>
                    <a:r>
                      <a:rPr lang="ru-RU" dirty="0" smtClean="0"/>
                      <a:t>Денсаулыққа ауыр зиян келтіру</a:t>
                    </a:r>
                  </a:p>
                  <a:p>
                    <a:r>
                      <a:rPr lang="en-US" dirty="0" smtClean="0"/>
                      <a:t>1</a:t>
                    </a:r>
                    <a:r>
                      <a:rPr lang="ru-RU" baseline="0" dirty="0" smtClean="0"/>
                      <a:t> 508</a:t>
                    </a:r>
                    <a:r>
                      <a:rPr lang="ru-RU" dirty="0" smtClean="0"/>
                      <a:t> </a:t>
                    </a:r>
                    <a:r>
                      <a:rPr lang="ru-RU" i="1" dirty="0" smtClean="0"/>
                      <a:t>(0,7%)</a:t>
                    </a:r>
                    <a:endParaRPr lang="en-US" i="1" dirty="0"/>
                  </a:p>
                </c:rich>
              </c:tx>
              <c:dLblPos val="outEnd"/>
              <c:showLegendKey val="0"/>
              <c:showVal val="1"/>
              <c:showCatName val="0"/>
              <c:showSerName val="0"/>
              <c:showPercent val="0"/>
              <c:showBubbleSize val="0"/>
            </c:dLbl>
            <c:dLbl>
              <c:idx val="2"/>
              <c:layout>
                <c:manualLayout>
                  <c:x val="6.5277661277596113E-2"/>
                  <c:y val="-0.12407409216595108"/>
                </c:manualLayout>
              </c:layout>
              <c:tx>
                <c:rich>
                  <a:bodyPr/>
                  <a:lstStyle/>
                  <a:p>
                    <a:r>
                      <a:rPr lang="ru-RU" dirty="0" smtClean="0"/>
                      <a:t>Тонау</a:t>
                    </a:r>
                  </a:p>
                  <a:p>
                    <a:r>
                      <a:rPr lang="en-US" dirty="0" smtClean="0"/>
                      <a:t>1</a:t>
                    </a:r>
                    <a:r>
                      <a:rPr lang="ru-RU" dirty="0" smtClean="0"/>
                      <a:t>7</a:t>
                    </a:r>
                    <a:r>
                      <a:rPr lang="ru-RU" baseline="0" dirty="0" smtClean="0"/>
                      <a:t> 026</a:t>
                    </a:r>
                    <a:r>
                      <a:rPr lang="ru-RU" dirty="0" smtClean="0"/>
                      <a:t> </a:t>
                    </a:r>
                    <a:r>
                      <a:rPr lang="ru-RU" i="1" dirty="0" smtClean="0"/>
                      <a:t>(7,5%)</a:t>
                    </a:r>
                    <a:endParaRPr lang="en-US" i="1" dirty="0"/>
                  </a:p>
                </c:rich>
              </c:tx>
              <c:dLblPos val="outEnd"/>
              <c:showLegendKey val="0"/>
              <c:showVal val="1"/>
              <c:showCatName val="0"/>
              <c:showSerName val="0"/>
              <c:showPercent val="0"/>
              <c:showBubbleSize val="0"/>
            </c:dLbl>
            <c:dLbl>
              <c:idx val="3"/>
              <c:layout>
                <c:manualLayout>
                  <c:x val="3.4722218424954265E-2"/>
                  <c:y val="-9.0740899787241258E-2"/>
                </c:manualLayout>
              </c:layout>
              <c:tx>
                <c:rich>
                  <a:bodyPr/>
                  <a:lstStyle/>
                  <a:p>
                    <a:r>
                      <a:rPr lang="ru-RU" dirty="0" smtClean="0"/>
                      <a:t>Қарақшылық</a:t>
                    </a:r>
                  </a:p>
                  <a:p>
                    <a:r>
                      <a:rPr lang="en-US" dirty="0" smtClean="0"/>
                      <a:t>1</a:t>
                    </a:r>
                    <a:r>
                      <a:rPr lang="ru-RU" baseline="0" dirty="0" smtClean="0"/>
                      <a:t> 382</a:t>
                    </a:r>
                    <a:r>
                      <a:rPr lang="ru-RU" dirty="0" smtClean="0"/>
                      <a:t> </a:t>
                    </a:r>
                    <a:r>
                      <a:rPr lang="ru-RU" i="1" dirty="0" smtClean="0"/>
                      <a:t>(0,6%)</a:t>
                    </a:r>
                    <a:endParaRPr lang="en-US" i="1" dirty="0"/>
                  </a:p>
                </c:rich>
              </c:tx>
              <c:dLblPos val="outEnd"/>
              <c:showLegendKey val="0"/>
              <c:showVal val="1"/>
              <c:showCatName val="0"/>
              <c:showSerName val="0"/>
              <c:showPercent val="0"/>
              <c:showBubbleSize val="0"/>
            </c:dLbl>
            <c:dLbl>
              <c:idx val="4"/>
              <c:layout>
                <c:manualLayout>
                  <c:x val="9.0277658543563191E-2"/>
                  <c:y val="-5.5555563656395981E-3"/>
                </c:manualLayout>
              </c:layout>
              <c:tx>
                <c:rich>
                  <a:bodyPr/>
                  <a:lstStyle/>
                  <a:p>
                    <a:r>
                      <a:rPr lang="kk-KZ" dirty="0" smtClean="0"/>
                      <a:t>Зорлау</a:t>
                    </a:r>
                    <a:endParaRPr lang="ru-RU" dirty="0" smtClean="0"/>
                  </a:p>
                  <a:p>
                    <a:r>
                      <a:rPr lang="en-US" dirty="0" smtClean="0"/>
                      <a:t>1</a:t>
                    </a:r>
                    <a:r>
                      <a:rPr lang="ru-RU" baseline="0" dirty="0" smtClean="0"/>
                      <a:t> 922</a:t>
                    </a:r>
                    <a:r>
                      <a:rPr lang="ru-RU" dirty="0" smtClean="0"/>
                      <a:t> </a:t>
                    </a:r>
                    <a:r>
                      <a:rPr lang="ru-RU" i="1" dirty="0" smtClean="0"/>
                      <a:t>(0,8%)</a:t>
                    </a:r>
                    <a:endParaRPr lang="en-US" i="1" dirty="0"/>
                  </a:p>
                </c:rich>
              </c:tx>
              <c:dLblPos val="outEnd"/>
              <c:showLegendKey val="0"/>
              <c:showVal val="1"/>
              <c:showCatName val="0"/>
              <c:showSerName val="0"/>
              <c:showPercent val="0"/>
              <c:showBubbleSize val="0"/>
            </c:dLbl>
            <c:dLbl>
              <c:idx val="5"/>
              <c:layout>
                <c:manualLayout>
                  <c:x val="8.6110992332568734E-2"/>
                  <c:y val="2.9629488134950147E-2"/>
                </c:manualLayout>
              </c:layout>
              <c:tx>
                <c:rich>
                  <a:bodyPr/>
                  <a:lstStyle/>
                  <a:p>
                    <a:r>
                      <a:rPr lang="kk-KZ" dirty="0" smtClean="0"/>
                      <a:t>Бұзақылық</a:t>
                    </a:r>
                    <a:endParaRPr lang="ru-RU" dirty="0" smtClean="0"/>
                  </a:p>
                  <a:p>
                    <a:r>
                      <a:rPr lang="ru-RU" dirty="0" smtClean="0"/>
                      <a:t>13</a:t>
                    </a:r>
                    <a:r>
                      <a:rPr lang="ru-RU" baseline="0" dirty="0" smtClean="0"/>
                      <a:t> 877</a:t>
                    </a:r>
                    <a:r>
                      <a:rPr lang="ru-RU" dirty="0" smtClean="0"/>
                      <a:t> </a:t>
                    </a:r>
                    <a:r>
                      <a:rPr lang="ru-RU" i="1" dirty="0" smtClean="0"/>
                      <a:t>(6,1%)</a:t>
                    </a:r>
                    <a:endParaRPr lang="en-US" i="1" dirty="0"/>
                  </a:p>
                </c:rich>
              </c:tx>
              <c:dLblPos val="outEnd"/>
              <c:showLegendKey val="0"/>
              <c:showVal val="1"/>
              <c:showCatName val="0"/>
              <c:showSerName val="0"/>
              <c:showPercent val="0"/>
              <c:showBubbleSize val="0"/>
            </c:dLbl>
            <c:dLbl>
              <c:idx val="6"/>
              <c:layout>
                <c:manualLayout>
                  <c:x val="1.3888887369981864E-2"/>
                  <c:y val="-1.8518521218798942E-3"/>
                </c:manualLayout>
              </c:layout>
              <c:tx>
                <c:rich>
                  <a:bodyPr/>
                  <a:lstStyle/>
                  <a:p>
                    <a:r>
                      <a:rPr lang="ru-RU" dirty="0" smtClean="0"/>
                      <a:t>Ұрлық</a:t>
                    </a:r>
                  </a:p>
                  <a:p>
                    <a:r>
                      <a:rPr lang="ru-RU" dirty="0" smtClean="0"/>
                      <a:t>147</a:t>
                    </a:r>
                    <a:r>
                      <a:rPr lang="ru-RU" baseline="0" dirty="0" smtClean="0"/>
                      <a:t> 544</a:t>
                    </a:r>
                    <a:r>
                      <a:rPr lang="ru-RU" dirty="0" smtClean="0"/>
                      <a:t> </a:t>
                    </a:r>
                    <a:r>
                      <a:rPr lang="ru-RU" i="1" dirty="0" smtClean="0"/>
                      <a:t>(65,1%)</a:t>
                    </a:r>
                    <a:endParaRPr lang="en-US" i="1" dirty="0"/>
                  </a:p>
                </c:rich>
              </c:tx>
              <c:dLblPos val="outEnd"/>
              <c:showLegendKey val="0"/>
              <c:showVal val="1"/>
              <c:showCatName val="0"/>
              <c:showSerName val="0"/>
              <c:showPercent val="0"/>
              <c:showBubbleSize val="0"/>
            </c:dLbl>
            <c:dLbl>
              <c:idx val="7"/>
              <c:layout>
                <c:manualLayout>
                  <c:x val="-1.4366249522501096E-2"/>
                  <c:y val="5.1851859412636279E-2"/>
                </c:manualLayout>
              </c:layout>
              <c:tx>
                <c:rich>
                  <a:bodyPr/>
                  <a:lstStyle/>
                  <a:p>
                    <a:r>
                      <a:rPr lang="ru-RU" dirty="0" smtClean="0"/>
                      <a:t>Есірткімен</a:t>
                    </a:r>
                    <a:r>
                      <a:rPr lang="ru-RU" baseline="0" dirty="0" smtClean="0"/>
                      <a:t> байланысты қылмыс</a:t>
                    </a:r>
                    <a:endParaRPr lang="ru-RU" dirty="0" smtClean="0"/>
                  </a:p>
                  <a:p>
                    <a:r>
                      <a:rPr lang="ru-RU" dirty="0" smtClean="0"/>
                      <a:t>3</a:t>
                    </a:r>
                    <a:r>
                      <a:rPr lang="ru-RU" baseline="0" dirty="0" smtClean="0"/>
                      <a:t> 072</a:t>
                    </a:r>
                    <a:r>
                      <a:rPr lang="ru-RU" dirty="0" smtClean="0"/>
                      <a:t> </a:t>
                    </a:r>
                    <a:r>
                      <a:rPr lang="ru-RU" i="1" dirty="0" smtClean="0"/>
                      <a:t>(1,4%)</a:t>
                    </a:r>
                    <a:endParaRPr lang="en-US" i="1" dirty="0"/>
                  </a:p>
                </c:rich>
              </c:tx>
              <c:dLblPos val="outEnd"/>
              <c:showLegendKey val="0"/>
              <c:showVal val="1"/>
              <c:showCatName val="0"/>
              <c:showSerName val="0"/>
              <c:showPercent val="0"/>
              <c:showBubbleSize val="0"/>
            </c:dLbl>
            <c:dLbl>
              <c:idx val="8"/>
              <c:layout>
                <c:manualLayout>
                  <c:x val="-3.6111107161952455E-2"/>
                  <c:y val="-2.7777781828197998E-2"/>
                </c:manualLayout>
              </c:layout>
              <c:tx>
                <c:rich>
                  <a:bodyPr/>
                  <a:lstStyle/>
                  <a:p>
                    <a:r>
                      <a:rPr lang="ru-RU" dirty="0" smtClean="0"/>
                      <a:t>Өзге</a:t>
                    </a:r>
                  </a:p>
                  <a:p>
                    <a:r>
                      <a:rPr lang="ru-RU" dirty="0" smtClean="0"/>
                      <a:t>39</a:t>
                    </a:r>
                    <a:r>
                      <a:rPr lang="ru-RU" baseline="0" dirty="0" smtClean="0"/>
                      <a:t> 111</a:t>
                    </a:r>
                    <a:r>
                      <a:rPr lang="ru-RU" dirty="0" smtClean="0"/>
                      <a:t> </a:t>
                    </a:r>
                    <a:r>
                      <a:rPr lang="ru-RU" i="1" dirty="0" smtClean="0"/>
                      <a:t>(17,3%)</a:t>
                    </a:r>
                    <a:endParaRPr lang="en-US" i="1" dirty="0"/>
                  </a:p>
                </c:rich>
              </c:tx>
              <c:dLblPos val="outEnd"/>
              <c:showLegendKey val="0"/>
              <c:showVal val="1"/>
              <c:showCatName val="0"/>
              <c:showSerName val="0"/>
              <c:showPercent val="0"/>
              <c:showBubbleSize val="0"/>
            </c:dLbl>
            <c:spPr>
              <a:solidFill>
                <a:schemeClr val="accent3">
                  <a:lumMod val="20000"/>
                  <a:lumOff val="80000"/>
                </a:schemeClr>
              </a:solidFill>
              <a:ln>
                <a:solidFill>
                  <a:schemeClr val="tx1"/>
                </a:solidFill>
              </a:ln>
            </c:spPr>
            <c:txPr>
              <a:bodyPr/>
              <a:lstStyle/>
              <a:p>
                <a:pPr>
                  <a:defRPr sz="1400" b="1">
                    <a:latin typeface="Arial" pitchFamily="34" charset="0"/>
                    <a:cs typeface="Arial" pitchFamily="34" charset="0"/>
                  </a:defRPr>
                </a:pPr>
                <a:endParaRPr lang="ru-RU"/>
              </a:p>
            </c:txPr>
            <c:dLblPos val="outEnd"/>
            <c:showLegendKey val="0"/>
            <c:showVal val="1"/>
            <c:showCatName val="0"/>
            <c:showSerName val="0"/>
            <c:showPercent val="0"/>
            <c:showBubbleSize val="0"/>
            <c:showLeaderLines val="1"/>
          </c:dLbls>
          <c:cat>
            <c:strRef>
              <c:f>ЦИФРЫ!$A$57:$A$65</c:f>
              <c:strCache>
                <c:ptCount val="9"/>
                <c:pt idx="0">
                  <c:v>Убийства</c:v>
                </c:pt>
                <c:pt idx="1">
                  <c:v>причинения тяжкого вреда здоровью</c:v>
                </c:pt>
                <c:pt idx="2">
                  <c:v>грабежи </c:v>
                </c:pt>
                <c:pt idx="3">
                  <c:v>разбои</c:v>
                </c:pt>
                <c:pt idx="4">
                  <c:v>изнасилования </c:v>
                </c:pt>
                <c:pt idx="5">
                  <c:v>хулиганства </c:v>
                </c:pt>
                <c:pt idx="6">
                  <c:v>кражи </c:v>
                </c:pt>
                <c:pt idx="7">
                  <c:v>наркопреступления</c:v>
                </c:pt>
                <c:pt idx="8">
                  <c:v>другие </c:v>
                </c:pt>
              </c:strCache>
            </c:strRef>
          </c:cat>
          <c:val>
            <c:numRef>
              <c:f>ЦИФРЫ!$B$57:$B$65</c:f>
              <c:numCache>
                <c:formatCode>General</c:formatCode>
                <c:ptCount val="9"/>
                <c:pt idx="0">
                  <c:v>1416</c:v>
                </c:pt>
                <c:pt idx="1">
                  <c:v>1640</c:v>
                </c:pt>
                <c:pt idx="2">
                  <c:v>10731</c:v>
                </c:pt>
                <c:pt idx="3">
                  <c:v>1589</c:v>
                </c:pt>
                <c:pt idx="4">
                  <c:v>1387</c:v>
                </c:pt>
                <c:pt idx="5">
                  <c:v>6814</c:v>
                </c:pt>
                <c:pt idx="6">
                  <c:v>59939</c:v>
                </c:pt>
                <c:pt idx="7">
                  <c:v>8322</c:v>
                </c:pt>
                <c:pt idx="8">
                  <c:v>27869</c:v>
                </c:pt>
              </c:numCache>
            </c:numRef>
          </c:val>
        </c:ser>
        <c:dLbls>
          <c:showLegendKey val="0"/>
          <c:showVal val="1"/>
          <c:showCatName val="0"/>
          <c:showSerName val="0"/>
          <c:showPercent val="0"/>
          <c:showBubbleSize val="0"/>
          <c:showLeaderLines val="1"/>
        </c:dLbls>
      </c:pie3DChart>
      <c:spPr>
        <a:solidFill>
          <a:schemeClr val="bg1"/>
        </a:solidFill>
      </c:spPr>
    </c:plotArea>
    <c:plotVisOnly val="1"/>
    <c:dispBlanksAs val="gap"/>
    <c:showDLblsOverMax val="0"/>
  </c:chart>
  <c:spPr>
    <a:solidFill>
      <a:schemeClr val="bg1">
        <a:alpha val="47000"/>
      </a:schemeClr>
    </a:solidFill>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4.6419723707379297E-2"/>
          <c:y val="0.20684415381221277"/>
          <c:w val="0.91130291981547551"/>
          <c:h val="0.43610432139170752"/>
        </c:manualLayout>
      </c:layout>
      <c:barChart>
        <c:barDir val="col"/>
        <c:grouping val="clustered"/>
        <c:varyColors val="0"/>
        <c:ser>
          <c:idx val="0"/>
          <c:order val="0"/>
          <c:tx>
            <c:strRef>
              <c:f>цифры!$B$6</c:f>
              <c:strCache>
                <c:ptCount val="1"/>
                <c:pt idx="0">
                  <c:v>наркопреступления</c:v>
                </c:pt>
              </c:strCache>
            </c:strRef>
          </c:tx>
          <c:invertIfNegative val="0"/>
          <c:dLbls>
            <c:dLbl>
              <c:idx val="0"/>
              <c:layout>
                <c:manualLayout>
                  <c:x val="9.7222211589871876E-3"/>
                  <c:y val="7.4074084875194908E-3"/>
                </c:manualLayout>
              </c:layout>
              <c:tx>
                <c:rich>
                  <a:bodyPr/>
                  <a:lstStyle/>
                  <a:p>
                    <a:r>
                      <a:rPr lang="ru-RU" baseline="0" dirty="0" smtClean="0"/>
                      <a:t>7 324</a:t>
                    </a:r>
                  </a:p>
                  <a:p>
                    <a:r>
                      <a:rPr lang="ru-RU" b="0" i="1" baseline="0" dirty="0" smtClean="0"/>
                      <a:t>(-8%)</a:t>
                    </a:r>
                    <a:endParaRPr lang="en-US" b="0" i="1" dirty="0"/>
                  </a:p>
                </c:rich>
              </c:tx>
              <c:dLblPos val="outEnd"/>
              <c:showLegendKey val="0"/>
              <c:showVal val="1"/>
              <c:showCatName val="0"/>
              <c:showSerName val="0"/>
              <c:showPercent val="0"/>
              <c:showBubbleSize val="0"/>
            </c:dLbl>
            <c:dLbl>
              <c:idx val="1"/>
              <c:layout>
                <c:manualLayout>
                  <c:x val="6.944443684990898E-3"/>
                  <c:y val="0"/>
                </c:manualLayout>
              </c:layout>
              <c:tx>
                <c:rich>
                  <a:bodyPr/>
                  <a:lstStyle/>
                  <a:p>
                    <a:r>
                      <a:rPr lang="en-US" dirty="0" smtClean="0"/>
                      <a:t>3</a:t>
                    </a:r>
                    <a:r>
                      <a:rPr lang="ru-RU" dirty="0" smtClean="0"/>
                      <a:t> 572</a:t>
                    </a:r>
                  </a:p>
                  <a:p>
                    <a:r>
                      <a:rPr lang="ru-RU" b="0" i="1" dirty="0" smtClean="0"/>
                      <a:t>(-51,2%)</a:t>
                    </a:r>
                    <a:endParaRPr lang="en-US" b="0" i="1" dirty="0"/>
                  </a:p>
                </c:rich>
              </c:tx>
              <c:dLblPos val="outEnd"/>
              <c:showLegendKey val="0"/>
              <c:showVal val="1"/>
              <c:showCatName val="0"/>
              <c:showSerName val="0"/>
              <c:showPercent val="0"/>
              <c:showBubbleSize val="0"/>
            </c:dLbl>
            <c:dLbl>
              <c:idx val="2"/>
              <c:layout>
                <c:manualLayout>
                  <c:x val="1.8055553580976207E-2"/>
                  <c:y val="0"/>
                </c:manualLayout>
              </c:layout>
              <c:tx>
                <c:rich>
                  <a:bodyPr/>
                  <a:lstStyle/>
                  <a:p>
                    <a:r>
                      <a:rPr lang="ru-RU" dirty="0" smtClean="0"/>
                      <a:t>3</a:t>
                    </a:r>
                    <a:r>
                      <a:rPr lang="ru-RU" baseline="0" dirty="0" smtClean="0"/>
                      <a:t> 072</a:t>
                    </a:r>
                    <a:endParaRPr lang="ru-RU" dirty="0" smtClean="0"/>
                  </a:p>
                  <a:p>
                    <a:r>
                      <a:rPr lang="ru-RU" b="0" i="1" dirty="0" smtClean="0"/>
                      <a:t>(-14%)</a:t>
                    </a:r>
                    <a:endParaRPr lang="en-US" b="0" i="1" dirty="0"/>
                  </a:p>
                </c:rich>
              </c:tx>
              <c:dLblPos val="outEnd"/>
              <c:showLegendKey val="0"/>
              <c:showVal val="1"/>
              <c:showCatName val="0"/>
              <c:showSerName val="0"/>
              <c:showPercent val="0"/>
              <c:showBubbleSize val="0"/>
            </c:dLbl>
            <c:txPr>
              <a:bodyPr/>
              <a:lstStyle/>
              <a:p>
                <a:pPr>
                  <a:defRPr sz="1600" b="1">
                    <a:latin typeface="Arial" pitchFamily="34" charset="0"/>
                    <a:cs typeface="Arial" pitchFamily="34" charset="0"/>
                  </a:defRPr>
                </a:pPr>
                <a:endParaRPr lang="ru-RU"/>
              </a:p>
            </c:txPr>
            <c:dLblPos val="outEnd"/>
            <c:showLegendKey val="0"/>
            <c:showVal val="1"/>
            <c:showCatName val="0"/>
            <c:showSerName val="0"/>
            <c:showPercent val="0"/>
            <c:showBubbleSize val="0"/>
            <c:showLeaderLines val="0"/>
          </c:dLbls>
          <c:cat>
            <c:strRef>
              <c:f>цифры!$A$7:$A$9</c:f>
              <c:strCache>
                <c:ptCount val="3"/>
                <c:pt idx="0">
                  <c:v>2010г.</c:v>
                </c:pt>
                <c:pt idx="1">
                  <c:v>2011г.</c:v>
                </c:pt>
                <c:pt idx="2">
                  <c:v>2012г.</c:v>
                </c:pt>
              </c:strCache>
            </c:strRef>
          </c:cat>
          <c:val>
            <c:numRef>
              <c:f>цифры!$B$7:$B$9</c:f>
              <c:numCache>
                <c:formatCode>General</c:formatCode>
                <c:ptCount val="3"/>
                <c:pt idx="0">
                  <c:v>5050</c:v>
                </c:pt>
                <c:pt idx="1">
                  <c:v>3335</c:v>
                </c:pt>
                <c:pt idx="2">
                  <c:v>3072</c:v>
                </c:pt>
              </c:numCache>
            </c:numRef>
          </c:val>
        </c:ser>
        <c:ser>
          <c:idx val="1"/>
          <c:order val="1"/>
          <c:tx>
            <c:strRef>
              <c:f>цифры!$C$6</c:f>
              <c:strCache>
                <c:ptCount val="1"/>
                <c:pt idx="0">
                  <c:v>в т.ч. сбыт</c:v>
                </c:pt>
              </c:strCache>
            </c:strRef>
          </c:tx>
          <c:invertIfNegative val="0"/>
          <c:dLbls>
            <c:dLbl>
              <c:idx val="0"/>
              <c:layout>
                <c:manualLayout>
                  <c:x val="1.2499998632983522E-2"/>
                  <c:y val="1.851852121879877E-3"/>
                </c:manualLayout>
              </c:layout>
              <c:tx>
                <c:rich>
                  <a:bodyPr/>
                  <a:lstStyle/>
                  <a:p>
                    <a:r>
                      <a:rPr lang="ru-RU" dirty="0" smtClean="0"/>
                      <a:t>2</a:t>
                    </a:r>
                    <a:r>
                      <a:rPr lang="ru-RU" baseline="0" dirty="0" smtClean="0"/>
                      <a:t> 063</a:t>
                    </a:r>
                    <a:endParaRPr lang="ru-RU" dirty="0" smtClean="0"/>
                  </a:p>
                  <a:p>
                    <a:r>
                      <a:rPr lang="ru-RU" b="0" i="1" dirty="0" smtClean="0"/>
                      <a:t>(+7,6%)</a:t>
                    </a:r>
                    <a:endParaRPr lang="en-US" b="0" i="1" dirty="0"/>
                  </a:p>
                </c:rich>
              </c:tx>
              <c:dLblPos val="outEnd"/>
              <c:showLegendKey val="0"/>
              <c:showVal val="1"/>
              <c:showCatName val="0"/>
              <c:showSerName val="0"/>
              <c:showPercent val="0"/>
              <c:showBubbleSize val="0"/>
            </c:dLbl>
            <c:dLbl>
              <c:idx val="1"/>
              <c:layout>
                <c:manualLayout>
                  <c:x val="1.8055553580976207E-2"/>
                  <c:y val="-1.851852121879877E-3"/>
                </c:manualLayout>
              </c:layout>
              <c:tx>
                <c:rich>
                  <a:bodyPr/>
                  <a:lstStyle/>
                  <a:p>
                    <a:r>
                      <a:rPr lang="ru-RU" dirty="0" smtClean="0"/>
                      <a:t>2</a:t>
                    </a:r>
                    <a:r>
                      <a:rPr lang="ru-RU" baseline="0" dirty="0" smtClean="0"/>
                      <a:t> 001</a:t>
                    </a:r>
                    <a:endParaRPr lang="ru-RU" dirty="0" smtClean="0"/>
                  </a:p>
                  <a:p>
                    <a:r>
                      <a:rPr lang="ru-RU" b="0" i="1" dirty="0" smtClean="0"/>
                      <a:t>(-3%)</a:t>
                    </a:r>
                    <a:endParaRPr lang="en-US" b="0" i="1" dirty="0"/>
                  </a:p>
                </c:rich>
              </c:tx>
              <c:dLblPos val="outEnd"/>
              <c:showLegendKey val="0"/>
              <c:showVal val="1"/>
              <c:showCatName val="0"/>
              <c:showSerName val="0"/>
              <c:showPercent val="0"/>
              <c:showBubbleSize val="0"/>
            </c:dLbl>
            <c:dLbl>
              <c:idx val="2"/>
              <c:layout>
                <c:manualLayout>
                  <c:x val="1.1111109895985438E-2"/>
                  <c:y val="-5.5555563656395981E-3"/>
                </c:manualLayout>
              </c:layout>
              <c:tx>
                <c:rich>
                  <a:bodyPr/>
                  <a:lstStyle/>
                  <a:p>
                    <a:r>
                      <a:rPr lang="en-US" dirty="0" smtClean="0"/>
                      <a:t>1</a:t>
                    </a:r>
                    <a:r>
                      <a:rPr lang="ru-RU" dirty="0" smtClean="0"/>
                      <a:t> 859</a:t>
                    </a:r>
                  </a:p>
                  <a:p>
                    <a:r>
                      <a:rPr lang="ru-RU" b="0" i="1" dirty="0" smtClean="0"/>
                      <a:t>(-7,1%)</a:t>
                    </a:r>
                    <a:endParaRPr lang="en-US" b="0" i="1" dirty="0"/>
                  </a:p>
                </c:rich>
              </c:tx>
              <c:dLblPos val="outEnd"/>
              <c:showLegendKey val="0"/>
              <c:showVal val="1"/>
              <c:showCatName val="0"/>
              <c:showSerName val="0"/>
              <c:showPercent val="0"/>
              <c:showBubbleSize val="0"/>
            </c:dLbl>
            <c:txPr>
              <a:bodyPr/>
              <a:lstStyle/>
              <a:p>
                <a:pPr>
                  <a:defRPr sz="1600" b="1">
                    <a:latin typeface="Arial" pitchFamily="34" charset="0"/>
                    <a:cs typeface="Arial" pitchFamily="34" charset="0"/>
                  </a:defRPr>
                </a:pPr>
                <a:endParaRPr lang="ru-RU"/>
              </a:p>
            </c:txPr>
            <c:dLblPos val="outEnd"/>
            <c:showLegendKey val="0"/>
            <c:showVal val="1"/>
            <c:showCatName val="0"/>
            <c:showSerName val="0"/>
            <c:showPercent val="0"/>
            <c:showBubbleSize val="0"/>
            <c:showLeaderLines val="0"/>
          </c:dLbls>
          <c:cat>
            <c:strRef>
              <c:f>цифры!$A$7:$A$9</c:f>
              <c:strCache>
                <c:ptCount val="3"/>
                <c:pt idx="0">
                  <c:v>2010г.</c:v>
                </c:pt>
                <c:pt idx="1">
                  <c:v>2011г.</c:v>
                </c:pt>
                <c:pt idx="2">
                  <c:v>2012г.</c:v>
                </c:pt>
              </c:strCache>
            </c:strRef>
          </c:cat>
          <c:val>
            <c:numRef>
              <c:f>цифры!$C$7:$C$9</c:f>
              <c:numCache>
                <c:formatCode>General</c:formatCode>
                <c:ptCount val="3"/>
                <c:pt idx="0">
                  <c:v>2100</c:v>
                </c:pt>
                <c:pt idx="1">
                  <c:v>1875</c:v>
                </c:pt>
                <c:pt idx="2">
                  <c:v>1859</c:v>
                </c:pt>
              </c:numCache>
            </c:numRef>
          </c:val>
        </c:ser>
        <c:dLbls>
          <c:showLegendKey val="0"/>
          <c:showVal val="1"/>
          <c:showCatName val="0"/>
          <c:showSerName val="0"/>
          <c:showPercent val="0"/>
          <c:showBubbleSize val="0"/>
        </c:dLbls>
        <c:gapWidth val="128"/>
        <c:overlap val="-15"/>
        <c:axId val="109199360"/>
        <c:axId val="45037184"/>
      </c:barChart>
      <c:catAx>
        <c:axId val="109199360"/>
        <c:scaling>
          <c:orientation val="minMax"/>
        </c:scaling>
        <c:delete val="1"/>
        <c:axPos val="b"/>
        <c:majorTickMark val="out"/>
        <c:minorTickMark val="none"/>
        <c:tickLblPos val="none"/>
        <c:crossAx val="45037184"/>
        <c:crosses val="autoZero"/>
        <c:auto val="1"/>
        <c:lblAlgn val="ctr"/>
        <c:lblOffset val="100"/>
        <c:noMultiLvlLbl val="0"/>
      </c:catAx>
      <c:valAx>
        <c:axId val="45037184"/>
        <c:scaling>
          <c:orientation val="minMax"/>
        </c:scaling>
        <c:delete val="1"/>
        <c:axPos val="l"/>
        <c:majorGridlines/>
        <c:numFmt formatCode="General" sourceLinked="1"/>
        <c:majorTickMark val="out"/>
        <c:minorTickMark val="none"/>
        <c:tickLblPos val="none"/>
        <c:crossAx val="109199360"/>
        <c:crosses val="autoZero"/>
        <c:crossBetween val="between"/>
      </c:valAx>
      <c:spPr>
        <a:solidFill>
          <a:srgbClr val="9BBB59">
            <a:lumMod val="20000"/>
            <a:lumOff val="80000"/>
          </a:srgbClr>
        </a:solidFill>
        <a:ln>
          <a:solidFill>
            <a:sysClr val="windowText" lastClr="000000"/>
          </a:solidFill>
        </a:ln>
      </c:spPr>
    </c:plotArea>
    <c:plotVisOnly val="1"/>
    <c:dispBlanksAs val="gap"/>
    <c:showDLblsOverMax val="0"/>
  </c:chart>
  <c:externalData r:id="rId1">
    <c:autoUpdate val="0"/>
  </c:externalData>
  <c:userShapes r:id="rId2"/>
</c:chartSpace>
</file>

<file path=ppt/drawings/_rels/drawing2.xml.rels><?xml version="1.0" encoding="UTF-8" standalone="yes"?>
<Relationships xmlns="http://schemas.openxmlformats.org/package/2006/relationships"><Relationship Id="rId1" Type="http://schemas.openxmlformats.org/officeDocument/2006/relationships/image" Target="../media/image2.gif"/></Relationships>
</file>

<file path=ppt/drawings/drawing1.xml><?xml version="1.0" encoding="utf-8"?>
<c:userShapes xmlns:c="http://schemas.openxmlformats.org/drawingml/2006/chart">
  <cdr:relSizeAnchor xmlns:cdr="http://schemas.openxmlformats.org/drawingml/2006/chartDrawing">
    <cdr:from>
      <cdr:x>0.16406</cdr:x>
      <cdr:y>0.0625</cdr:y>
    </cdr:from>
    <cdr:to>
      <cdr:x>0.875</cdr:x>
      <cdr:y>0.125</cdr:y>
    </cdr:to>
    <cdr:sp macro="" textlink="">
      <cdr:nvSpPr>
        <cdr:cNvPr id="2" name="TextBox 1"/>
        <cdr:cNvSpPr txBox="1"/>
      </cdr:nvSpPr>
      <cdr:spPr>
        <a:xfrm xmlns:a="http://schemas.openxmlformats.org/drawingml/2006/main">
          <a:off x="1500167" y="428604"/>
          <a:ext cx="6500858" cy="428628"/>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ctr"/>
          <a:r>
            <a:rPr lang="ru-RU" sz="2000" b="1" dirty="0" smtClean="0">
              <a:latin typeface="Arial" pitchFamily="34" charset="0"/>
              <a:cs typeface="Arial" pitchFamily="34" charset="0"/>
            </a:rPr>
            <a:t>ЖАЛПЫ ҚЫЛМЫСТЫҢ ЖАЙ - КҮЙІ</a:t>
          </a:r>
          <a:endParaRPr lang="ru-RU" sz="2000" b="1" dirty="0">
            <a:latin typeface="Arial" pitchFamily="34" charset="0"/>
            <a:cs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0.21875</cdr:x>
      <cdr:y>0.02083</cdr:y>
    </cdr:from>
    <cdr:to>
      <cdr:x>0.8125</cdr:x>
      <cdr:y>0.20483</cdr:y>
    </cdr:to>
    <cdr:sp macro="" textlink="">
      <cdr:nvSpPr>
        <cdr:cNvPr id="2" name="TextBox 13"/>
        <cdr:cNvSpPr txBox="1">
          <a:spLocks xmlns:a="http://schemas.openxmlformats.org/drawingml/2006/main" noChangeArrowheads="1"/>
        </cdr:cNvSpPr>
      </cdr:nvSpPr>
      <cdr:spPr bwMode="auto">
        <a:xfrm xmlns:a="http://schemas.openxmlformats.org/drawingml/2006/main">
          <a:off x="2000233" y="142851"/>
          <a:ext cx="5429251" cy="126188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ru-RU" sz="1900" b="1" dirty="0" smtClean="0">
              <a:latin typeface="Arial" pitchFamily="34" charset="0"/>
              <a:cs typeface="Arial" pitchFamily="34" charset="0"/>
            </a:rPr>
            <a:t>2010 </a:t>
          </a:r>
          <a:r>
            <a:rPr lang="kk-KZ" sz="1900" b="1" dirty="0" smtClean="0">
              <a:latin typeface="Arial" pitchFamily="34" charset="0"/>
              <a:cs typeface="Arial" pitchFamily="34" charset="0"/>
            </a:rPr>
            <a:t>– 2012 жылдардағы  анықталған есірткі қылмысының</a:t>
          </a:r>
          <a:r>
            <a:rPr lang="ru-RU" sz="1900" b="1" dirty="0" smtClean="0">
              <a:latin typeface="Arial" pitchFamily="34" charset="0"/>
              <a:cs typeface="Arial" pitchFamily="34" charset="0"/>
            </a:rPr>
            <a:t>, </a:t>
          </a:r>
        </a:p>
        <a:p xmlns:a="http://schemas.openxmlformats.org/drawingml/2006/main">
          <a:pPr algn="ctr"/>
          <a:r>
            <a:rPr lang="ru-RU" sz="1900" b="1" dirty="0" smtClean="0">
              <a:latin typeface="Arial" pitchFamily="34" charset="0"/>
              <a:cs typeface="Arial" pitchFamily="34" charset="0"/>
            </a:rPr>
            <a:t>оның ішінде оны өткізудің</a:t>
          </a:r>
        </a:p>
        <a:p xmlns:a="http://schemas.openxmlformats.org/drawingml/2006/main">
          <a:pPr algn="ctr"/>
          <a:r>
            <a:rPr lang="ru-RU" sz="1900" b="1" dirty="0" smtClean="0">
              <a:latin typeface="Arial" pitchFamily="34" charset="0"/>
              <a:cs typeface="Arial" pitchFamily="34" charset="0"/>
            </a:rPr>
            <a:t>ДИНАМИКАСЫ</a:t>
          </a:r>
          <a:endParaRPr lang="ru-RU" sz="1900" b="1" dirty="0">
            <a:latin typeface="Arial" pitchFamily="34" charset="0"/>
            <a:cs typeface="Arial" pitchFamily="34" charset="0"/>
          </a:endParaRPr>
        </a:p>
      </cdr:txBody>
    </cdr:sp>
  </cdr:relSizeAnchor>
  <cdr:relSizeAnchor xmlns:cdr="http://schemas.openxmlformats.org/drawingml/2006/chartDrawing">
    <cdr:from>
      <cdr:x>0.02343</cdr:x>
      <cdr:y>0.79167</cdr:y>
    </cdr:from>
    <cdr:to>
      <cdr:x>0.97349</cdr:x>
      <cdr:y>0.96151</cdr:y>
    </cdr:to>
    <cdr:sp macro="" textlink="">
      <cdr:nvSpPr>
        <cdr:cNvPr id="4" name="TextBox 1"/>
        <cdr:cNvSpPr txBox="1"/>
      </cdr:nvSpPr>
      <cdr:spPr>
        <a:xfrm xmlns:a="http://schemas.openxmlformats.org/drawingml/2006/main">
          <a:off x="214283" y="5429264"/>
          <a:ext cx="8687349" cy="1164763"/>
        </a:xfrm>
        <a:prstGeom xmlns:a="http://schemas.openxmlformats.org/drawingml/2006/main" prst="rect">
          <a:avLst/>
        </a:prstGeom>
      </cdr:spPr>
      <cdr:txBody>
        <a:bodyPr xmlns:a="http://schemas.openxmlformats.org/drawingml/2006/main" wrap="square" rtlCol="0" anchor="t"/>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marL="355600" indent="-355600" algn="just">
            <a:spcBef>
              <a:spcPts val="600"/>
            </a:spcBef>
            <a:spcAft>
              <a:spcPts val="600"/>
            </a:spcAft>
            <a:buFontTx/>
            <a:buBlip>
              <a:blip xmlns:r="http://schemas.openxmlformats.org/officeDocument/2006/relationships" r:embed="rId1"/>
            </a:buBlip>
          </a:pPr>
          <a:r>
            <a:rPr lang="ru-RU" sz="1600" b="1" dirty="0" smtClean="0">
              <a:latin typeface="Arial" pitchFamily="34" charset="0"/>
              <a:cs typeface="Arial" pitchFamily="34" charset="0"/>
            </a:rPr>
            <a:t>24 тоннаға </a:t>
          </a:r>
          <a:r>
            <a:rPr lang="ru-RU" sz="1600" dirty="0" smtClean="0">
              <a:latin typeface="Arial" pitchFamily="34" charset="0"/>
              <a:cs typeface="Arial" pitchFamily="34" charset="0"/>
            </a:rPr>
            <a:t>жуық есірткі (+5,1%), </a:t>
          </a:r>
          <a:r>
            <a:rPr lang="kk-KZ" sz="1600" dirty="0" smtClean="0">
              <a:latin typeface="Arial" pitchFamily="34" charset="0"/>
              <a:cs typeface="Arial" pitchFamily="34" charset="0"/>
            </a:rPr>
            <a:t>оның ішінде </a:t>
          </a:r>
          <a:r>
            <a:rPr lang="kk-KZ" sz="1600" b="1" dirty="0" smtClean="0">
              <a:latin typeface="Arial" pitchFamily="34" charset="0"/>
              <a:cs typeface="Arial" pitchFamily="34" charset="0"/>
            </a:rPr>
            <a:t>103,1 кг</a:t>
          </a:r>
          <a:r>
            <a:rPr lang="kk-KZ" sz="1600" dirty="0" smtClean="0">
              <a:latin typeface="Arial" pitchFamily="34" charset="0"/>
              <a:cs typeface="Arial" pitchFamily="34" charset="0"/>
            </a:rPr>
            <a:t> героин алынды</a:t>
          </a:r>
          <a:r>
            <a:rPr lang="ru-RU" sz="1600" i="1" dirty="0" smtClean="0">
              <a:latin typeface="Arial" pitchFamily="34" charset="0"/>
              <a:cs typeface="Arial" pitchFamily="34" charset="0"/>
            </a:rPr>
            <a:t>.</a:t>
          </a:r>
          <a:endParaRPr lang="ru-RU" sz="1600" i="1" dirty="0">
            <a:latin typeface="Arial" pitchFamily="34" charset="0"/>
            <a:cs typeface="Arial" pitchFamily="34" charset="0"/>
          </a:endParaRPr>
        </a:p>
        <a:p xmlns:a="http://schemas.openxmlformats.org/drawingml/2006/main">
          <a:pPr marL="355600" indent="-355600" algn="just">
            <a:spcBef>
              <a:spcPts val="600"/>
            </a:spcBef>
            <a:spcAft>
              <a:spcPts val="600"/>
            </a:spcAft>
            <a:buFontTx/>
            <a:buBlip>
              <a:blip xmlns:r="http://schemas.openxmlformats.org/officeDocument/2006/relationships" r:embed="rId1"/>
            </a:buBlip>
          </a:pPr>
          <a:r>
            <a:rPr lang="ru-RU" sz="1600" b="1" dirty="0" smtClean="0">
              <a:latin typeface="Arial" pitchFamily="34" charset="0"/>
              <a:cs typeface="Arial" pitchFamily="34" charset="0"/>
            </a:rPr>
            <a:t>10 ұйымдасқан қылмыстық топ</a:t>
          </a:r>
          <a:r>
            <a:rPr lang="ru-RU" sz="1600" dirty="0" smtClean="0">
              <a:latin typeface="Arial" pitchFamily="34" charset="0"/>
              <a:cs typeface="Arial" pitchFamily="34" charset="0"/>
            </a:rPr>
            <a:t> қызметінің жолы кесілді олар </a:t>
          </a:r>
          <a:r>
            <a:rPr lang="ru-RU" sz="1600" b="1" dirty="0" smtClean="0">
              <a:latin typeface="Arial" pitchFamily="34" charset="0"/>
              <a:cs typeface="Arial" pitchFamily="34" charset="0"/>
            </a:rPr>
            <a:t>51 есірткі қылмысын </a:t>
          </a:r>
          <a:r>
            <a:rPr lang="ru-RU" sz="1600" dirty="0" smtClean="0">
              <a:latin typeface="Arial" pitchFamily="34" charset="0"/>
              <a:cs typeface="Arial" pitchFamily="34" charset="0"/>
            </a:rPr>
            <a:t>жасады. Героиннің, марихуананың және гашиштің </a:t>
          </a:r>
          <a:r>
            <a:rPr lang="ru-RU" sz="1600" b="1" dirty="0" smtClean="0">
              <a:latin typeface="Arial" pitchFamily="34" charset="0"/>
              <a:cs typeface="Arial" pitchFamily="34" charset="0"/>
            </a:rPr>
            <a:t>160-тан аса ірі жеткізілім фактісінің жолы кесілді</a:t>
          </a:r>
          <a:r>
            <a:rPr lang="ru-RU" sz="1600" dirty="0" smtClean="0">
              <a:latin typeface="Arial" pitchFamily="34" charset="0"/>
              <a:cs typeface="Arial" pitchFamily="34" charset="0"/>
            </a:rPr>
            <a:t>.   </a:t>
          </a:r>
          <a:endParaRPr lang="ru-RU" sz="1600" dirty="0">
            <a:latin typeface="Arial" pitchFamily="34" charset="0"/>
            <a:cs typeface="Arial" pitchFamily="34" charset="0"/>
          </a:endParaRPr>
        </a:p>
        <a:p xmlns:a="http://schemas.openxmlformats.org/drawingml/2006/main">
          <a:pPr algn="just">
            <a:buFontTx/>
            <a:buBlip>
              <a:blip xmlns:r="http://schemas.openxmlformats.org/officeDocument/2006/relationships" r:embed="rId1"/>
            </a:buBlip>
          </a:pPr>
          <a:endParaRPr lang="ru-RU" sz="1600" dirty="0">
            <a:latin typeface="Arial" pitchFamily="34" charset="0"/>
            <a:cs typeface="Arial" pitchFamily="34" charset="0"/>
          </a:endParaRPr>
        </a:p>
      </cdr:txBody>
    </cdr:sp>
  </cdr:relSizeAnchor>
  <cdr:relSizeAnchor xmlns:cdr="http://schemas.openxmlformats.org/drawingml/2006/chartDrawing">
    <cdr:from>
      <cdr:x>0.04687</cdr:x>
      <cdr:y>0.64583</cdr:y>
    </cdr:from>
    <cdr:to>
      <cdr:x>0.86719</cdr:x>
      <cdr:y>0.78125</cdr:y>
    </cdr:to>
    <cdr:grpSp>
      <cdr:nvGrpSpPr>
        <cdr:cNvPr id="12" name="Группа 11"/>
        <cdr:cNvGrpSpPr/>
      </cdr:nvGrpSpPr>
      <cdr:grpSpPr>
        <a:xfrm xmlns:a="http://schemas.openxmlformats.org/drawingml/2006/main">
          <a:off x="428579" y="4429101"/>
          <a:ext cx="7501007" cy="928711"/>
          <a:chOff x="428597" y="4429131"/>
          <a:chExt cx="7500990" cy="928694"/>
        </a:xfrm>
      </cdr:grpSpPr>
      <cdr:sp macro="" textlink="">
        <cdr:nvSpPr>
          <cdr:cNvPr id="5" name="TextBox 1"/>
          <cdr:cNvSpPr txBox="1"/>
        </cdr:nvSpPr>
        <cdr:spPr>
          <a:xfrm xmlns:a="http://schemas.openxmlformats.org/drawingml/2006/main">
            <a:off x="1214415" y="4429131"/>
            <a:ext cx="1285884" cy="42862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kk-KZ" sz="1800" b="1" dirty="0" smtClean="0">
                <a:latin typeface="Arial" pitchFamily="34" charset="0"/>
                <a:cs typeface="Arial" pitchFamily="34" charset="0"/>
              </a:rPr>
              <a:t>2010 ж.</a:t>
            </a:r>
            <a:endParaRPr lang="ru-RU" sz="1800" b="1" dirty="0">
              <a:latin typeface="Arial" pitchFamily="34" charset="0"/>
              <a:cs typeface="Arial" pitchFamily="34" charset="0"/>
            </a:endParaRPr>
          </a:p>
        </cdr:txBody>
      </cdr:sp>
      <cdr:sp macro="" textlink="">
        <cdr:nvSpPr>
          <cdr:cNvPr id="6" name="TextBox 1"/>
          <cdr:cNvSpPr txBox="1"/>
        </cdr:nvSpPr>
        <cdr:spPr>
          <a:xfrm xmlns:a="http://schemas.openxmlformats.org/drawingml/2006/main">
            <a:off x="3929059" y="4429131"/>
            <a:ext cx="1285884" cy="42862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kk-KZ" sz="1800" b="1" dirty="0" smtClean="0">
                <a:latin typeface="Arial" pitchFamily="34" charset="0"/>
                <a:cs typeface="Arial" pitchFamily="34" charset="0"/>
              </a:rPr>
              <a:t>2011 ж.</a:t>
            </a:r>
            <a:endParaRPr lang="ru-RU" sz="1800" b="1" dirty="0">
              <a:latin typeface="Arial" pitchFamily="34" charset="0"/>
              <a:cs typeface="Arial" pitchFamily="34" charset="0"/>
            </a:endParaRPr>
          </a:p>
        </cdr:txBody>
      </cdr:sp>
      <cdr:sp macro="" textlink="">
        <cdr:nvSpPr>
          <cdr:cNvPr id="7" name="TextBox 1"/>
          <cdr:cNvSpPr txBox="1"/>
        </cdr:nvSpPr>
        <cdr:spPr>
          <a:xfrm xmlns:a="http://schemas.openxmlformats.org/drawingml/2006/main">
            <a:off x="6643703" y="4429131"/>
            <a:ext cx="1285884" cy="42862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kk-KZ" sz="1800" b="1" dirty="0" smtClean="0">
                <a:latin typeface="Arial" pitchFamily="34" charset="0"/>
                <a:cs typeface="Arial" pitchFamily="34" charset="0"/>
              </a:rPr>
              <a:t>2012 ж.</a:t>
            </a:r>
            <a:endParaRPr lang="ru-RU" sz="1800" b="1" dirty="0">
              <a:latin typeface="Arial" pitchFamily="34" charset="0"/>
              <a:cs typeface="Arial" pitchFamily="34" charset="0"/>
            </a:endParaRPr>
          </a:p>
        </cdr:txBody>
      </cdr:sp>
      <cdr:grpSp>
        <cdr:nvGrpSpPr>
          <cdr:cNvPr id="11" name="Группа 10"/>
          <cdr:cNvGrpSpPr/>
        </cdr:nvGrpSpPr>
        <cdr:grpSpPr>
          <a:xfrm xmlns:a="http://schemas.openxmlformats.org/drawingml/2006/main">
            <a:off x="428597" y="4857759"/>
            <a:ext cx="5429288" cy="500066"/>
            <a:chOff x="428597" y="4857759"/>
            <a:chExt cx="5429288" cy="500066"/>
          </a:xfrm>
        </cdr:grpSpPr>
        <cdr:sp macro="" textlink="">
          <cdr:nvSpPr>
            <cdr:cNvPr id="8" name="TextBox 1"/>
            <cdr:cNvSpPr txBox="1"/>
          </cdr:nvSpPr>
          <cdr:spPr>
            <a:xfrm xmlns:a="http://schemas.openxmlformats.org/drawingml/2006/main">
              <a:off x="428597" y="4857759"/>
              <a:ext cx="5429288" cy="500066"/>
            </a:xfrm>
            <a:prstGeom xmlns:a="http://schemas.openxmlformats.org/drawingml/2006/main" prst="rect">
              <a:avLst/>
            </a:prstGeom>
            <a:solidFill xmlns:a="http://schemas.openxmlformats.org/drawingml/2006/main">
              <a:srgbClr val="9BBB59">
                <a:lumMod val="20000"/>
                <a:lumOff val="80000"/>
              </a:srgbClr>
            </a:solidFill>
            <a:ln xmlns:a="http://schemas.openxmlformats.org/drawingml/2006/main">
              <a:solidFill>
                <a:sysClr val="windowText" lastClr="000000"/>
              </a:solidFill>
            </a:ln>
          </cdr:spPr>
          <cdr:txBody>
            <a:bodyPr xmlns:a="http://schemas.openxmlformats.org/drawingml/2006/main" wrap="square" rtlCol="0" anchor="ctr" anchorCtr="1"/>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kk-KZ" sz="1800" b="1" dirty="0" smtClean="0">
                  <a:latin typeface="Arial" pitchFamily="34" charset="0"/>
                  <a:cs typeface="Arial" pitchFamily="34" charset="0"/>
                </a:rPr>
                <a:t>  есірткі қылмысы      оның ішінде оны өткізу</a:t>
              </a:r>
              <a:endParaRPr lang="ru-RU" sz="1800" b="1" dirty="0">
                <a:latin typeface="Arial" pitchFamily="34" charset="0"/>
                <a:cs typeface="Arial" pitchFamily="34" charset="0"/>
              </a:endParaRPr>
            </a:p>
          </cdr:txBody>
        </cdr:sp>
        <cdr:sp macro="" textlink="">
          <cdr:nvSpPr>
            <cdr:cNvPr id="9" name="Прямоугольник 8"/>
            <cdr:cNvSpPr/>
          </cdr:nvSpPr>
          <cdr:spPr>
            <a:xfrm xmlns:a="http://schemas.openxmlformats.org/drawingml/2006/main">
              <a:off x="500035" y="5072074"/>
              <a:ext cx="142876" cy="142876"/>
            </a:xfrm>
            <a:prstGeom xmlns:a="http://schemas.openxmlformats.org/drawingml/2006/main" prst="rect">
              <a:avLst/>
            </a:prstGeom>
            <a:solidFill xmlns:a="http://schemas.openxmlformats.org/drawingml/2006/main">
              <a:srgbClr val="0070C0"/>
            </a:solidFill>
            <a:ln xmlns:a="http://schemas.openxmlformats.org/drawingml/2006/main" w="55000" cap="flat" cmpd="thickThin" algn="ctr">
              <a:no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ru-RU"/>
            </a:p>
          </cdr:txBody>
        </cdr:sp>
        <cdr:sp macro="" textlink="">
          <cdr:nvSpPr>
            <cdr:cNvPr id="10" name="Прямоугольник 9"/>
            <cdr:cNvSpPr/>
          </cdr:nvSpPr>
          <cdr:spPr>
            <a:xfrm xmlns:a="http://schemas.openxmlformats.org/drawingml/2006/main">
              <a:off x="2786051" y="5072074"/>
              <a:ext cx="142876" cy="142876"/>
            </a:xfrm>
            <a:prstGeom xmlns:a="http://schemas.openxmlformats.org/drawingml/2006/main" prst="rect">
              <a:avLst/>
            </a:prstGeom>
            <a:solidFill xmlns:a="http://schemas.openxmlformats.org/drawingml/2006/main">
              <a:srgbClr val="FF0000"/>
            </a:solidFill>
            <a:ln xmlns:a="http://schemas.openxmlformats.org/drawingml/2006/main" w="55000" cap="flat" cmpd="thickThin" algn="ctr">
              <a:no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ru-RU"/>
            </a:p>
          </cdr:txBody>
        </cdr:sp>
      </cdr:grp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61481" cy="498951"/>
          </a:xfrm>
          <a:prstGeom prst="rect">
            <a:avLst/>
          </a:prstGeom>
        </p:spPr>
        <p:txBody>
          <a:bodyPr vert="horz" lIns="91915" tIns="45958" rIns="91915" bIns="45958" rtlCol="0"/>
          <a:lstStyle>
            <a:lvl1pPr algn="l" fontAlgn="auto">
              <a:spcBef>
                <a:spcPts val="0"/>
              </a:spcBef>
              <a:spcAft>
                <a:spcPts val="0"/>
              </a:spcAft>
              <a:defRPr sz="1200">
                <a:latin typeface="+mn-lt"/>
              </a:defRPr>
            </a:lvl1pPr>
          </a:lstStyle>
          <a:p>
            <a:pPr>
              <a:defRPr/>
            </a:pPr>
            <a:endParaRPr lang="ru-RU" dirty="0"/>
          </a:p>
        </p:txBody>
      </p:sp>
      <p:sp>
        <p:nvSpPr>
          <p:cNvPr id="3" name="Дата 2"/>
          <p:cNvSpPr>
            <a:spLocks noGrp="1"/>
          </p:cNvSpPr>
          <p:nvPr>
            <p:ph type="dt" idx="1"/>
          </p:nvPr>
        </p:nvSpPr>
        <p:spPr>
          <a:xfrm>
            <a:off x="3871126" y="1"/>
            <a:ext cx="2961481" cy="498951"/>
          </a:xfrm>
          <a:prstGeom prst="rect">
            <a:avLst/>
          </a:prstGeom>
        </p:spPr>
        <p:txBody>
          <a:bodyPr vert="horz" lIns="91915" tIns="45958" rIns="91915" bIns="45958" rtlCol="0"/>
          <a:lstStyle>
            <a:lvl1pPr algn="r" fontAlgn="auto">
              <a:spcBef>
                <a:spcPts val="0"/>
              </a:spcBef>
              <a:spcAft>
                <a:spcPts val="0"/>
              </a:spcAft>
              <a:defRPr sz="1200">
                <a:latin typeface="+mn-lt"/>
              </a:defRPr>
            </a:lvl1pPr>
          </a:lstStyle>
          <a:p>
            <a:pPr>
              <a:defRPr/>
            </a:pPr>
            <a:fld id="{47F9DCE9-F5EA-4B72-AD19-08F135E8108D}" type="datetimeFigureOut">
              <a:rPr lang="ru-RU"/>
              <a:pPr>
                <a:defRPr/>
              </a:pPr>
              <a:t>30.04.2014</a:t>
            </a:fld>
            <a:endParaRPr lang="ru-RU" dirty="0"/>
          </a:p>
        </p:txBody>
      </p:sp>
      <p:sp>
        <p:nvSpPr>
          <p:cNvPr id="4" name="Образ слайда 3"/>
          <p:cNvSpPr>
            <a:spLocks noGrp="1" noRot="1" noChangeAspect="1"/>
          </p:cNvSpPr>
          <p:nvPr>
            <p:ph type="sldImg" idx="2"/>
          </p:nvPr>
        </p:nvSpPr>
        <p:spPr>
          <a:xfrm>
            <a:off x="922338" y="747713"/>
            <a:ext cx="4989512" cy="3741737"/>
          </a:xfrm>
          <a:prstGeom prst="rect">
            <a:avLst/>
          </a:prstGeom>
          <a:noFill/>
          <a:ln w="12700">
            <a:solidFill>
              <a:prstClr val="black"/>
            </a:solidFill>
          </a:ln>
        </p:spPr>
        <p:txBody>
          <a:bodyPr vert="horz" lIns="91915" tIns="45958" rIns="91915" bIns="45958" rtlCol="0" anchor="ctr"/>
          <a:lstStyle/>
          <a:p>
            <a:pPr lvl="0"/>
            <a:endParaRPr lang="ru-RU" noProof="0" dirty="0"/>
          </a:p>
        </p:txBody>
      </p:sp>
      <p:sp>
        <p:nvSpPr>
          <p:cNvPr id="5" name="Заметки 4"/>
          <p:cNvSpPr>
            <a:spLocks noGrp="1"/>
          </p:cNvSpPr>
          <p:nvPr>
            <p:ph type="body" sz="quarter" idx="3"/>
          </p:nvPr>
        </p:nvSpPr>
        <p:spPr>
          <a:xfrm>
            <a:off x="683420" y="4740038"/>
            <a:ext cx="5467350" cy="4490561"/>
          </a:xfrm>
          <a:prstGeom prst="rect">
            <a:avLst/>
          </a:prstGeom>
        </p:spPr>
        <p:txBody>
          <a:bodyPr vert="horz" lIns="91915" tIns="45958" rIns="91915" bIns="45958"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1" y="9478343"/>
            <a:ext cx="2961481" cy="498951"/>
          </a:xfrm>
          <a:prstGeom prst="rect">
            <a:avLst/>
          </a:prstGeom>
        </p:spPr>
        <p:txBody>
          <a:bodyPr vert="horz" lIns="91915" tIns="45958" rIns="91915" bIns="45958" rtlCol="0" anchor="b"/>
          <a:lstStyle>
            <a:lvl1pPr algn="l" fontAlgn="auto">
              <a:spcBef>
                <a:spcPts val="0"/>
              </a:spcBef>
              <a:spcAft>
                <a:spcPts val="0"/>
              </a:spcAft>
              <a:defRPr sz="1200">
                <a:latin typeface="+mn-lt"/>
              </a:defRPr>
            </a:lvl1pPr>
          </a:lstStyle>
          <a:p>
            <a:pPr>
              <a:defRPr/>
            </a:pPr>
            <a:endParaRPr lang="ru-RU" dirty="0"/>
          </a:p>
        </p:txBody>
      </p:sp>
      <p:sp>
        <p:nvSpPr>
          <p:cNvPr id="7" name="Номер слайда 6"/>
          <p:cNvSpPr>
            <a:spLocks noGrp="1"/>
          </p:cNvSpPr>
          <p:nvPr>
            <p:ph type="sldNum" sz="quarter" idx="5"/>
          </p:nvPr>
        </p:nvSpPr>
        <p:spPr>
          <a:xfrm>
            <a:off x="3871126" y="9478343"/>
            <a:ext cx="2961481" cy="498951"/>
          </a:xfrm>
          <a:prstGeom prst="rect">
            <a:avLst/>
          </a:prstGeom>
        </p:spPr>
        <p:txBody>
          <a:bodyPr vert="horz" lIns="91915" tIns="45958" rIns="91915" bIns="45958" rtlCol="0" anchor="b"/>
          <a:lstStyle>
            <a:lvl1pPr algn="r" fontAlgn="auto">
              <a:spcBef>
                <a:spcPts val="0"/>
              </a:spcBef>
              <a:spcAft>
                <a:spcPts val="0"/>
              </a:spcAft>
              <a:defRPr sz="1200">
                <a:latin typeface="+mn-lt"/>
              </a:defRPr>
            </a:lvl1pPr>
          </a:lstStyle>
          <a:p>
            <a:pPr>
              <a:defRPr/>
            </a:pPr>
            <a:fld id="{71877D3B-155B-4AC0-9F5F-A1AB8DD15607}" type="slidenum">
              <a:rPr lang="ru-RU"/>
              <a:pPr>
                <a:defRPr/>
              </a:pPr>
              <a:t>‹#›</a:t>
            </a:fld>
            <a:endParaRPr lang="ru-RU" dirty="0"/>
          </a:p>
        </p:txBody>
      </p:sp>
    </p:spTree>
    <p:extLst>
      <p:ext uri="{BB962C8B-B14F-4D97-AF65-F5344CB8AC3E}">
        <p14:creationId xmlns:p14="http://schemas.microsoft.com/office/powerpoint/2010/main" val="38953509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p:spPr>
      </p:sp>
      <p:sp>
        <p:nvSpPr>
          <p:cNvPr id="2048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dirty="0" smtClean="0"/>
          </a:p>
        </p:txBody>
      </p:sp>
      <p:sp>
        <p:nvSpPr>
          <p:cNvPr id="3789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AF8231-7F03-45C6-8D02-860E797CD363}" type="slidenum">
              <a:rPr lang="ru-RU" smtClean="0"/>
              <a:pPr fontAlgn="base">
                <a:spcBef>
                  <a:spcPct val="0"/>
                </a:spcBef>
                <a:spcAft>
                  <a:spcPct val="0"/>
                </a:spcAft>
                <a:defRPr/>
              </a:pPr>
              <a:t>1</a:t>
            </a:fld>
            <a:endParaRPr lang="ru-RU"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p:spPr>
      </p:sp>
      <p:sp>
        <p:nvSpPr>
          <p:cNvPr id="215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dirty="0" smtClean="0"/>
          </a:p>
        </p:txBody>
      </p:sp>
      <p:sp>
        <p:nvSpPr>
          <p:cNvPr id="4301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63AE06-90D7-4DFA-983F-AAD8202DECC3}" type="slidenum">
              <a:rPr lang="ru-RU" smtClean="0"/>
              <a:pPr fontAlgn="base">
                <a:spcBef>
                  <a:spcPct val="0"/>
                </a:spcBef>
                <a:spcAft>
                  <a:spcPct val="0"/>
                </a:spcAft>
                <a:defRPr/>
              </a:pPr>
              <a:t>3</a:t>
            </a:fld>
            <a:endParaRPr lang="ru-RU"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E7B6C7D9-E952-417F-864B-8B11AACC1F82}" type="datetimeFigureOut">
              <a:rPr lang="ru-RU"/>
              <a:pPr>
                <a:defRPr/>
              </a:pPr>
              <a:t>30.04.2014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52F89498-7196-41E1-ADD0-0D3A10FA14A4}" type="slidenum">
              <a:rPr lang="ru-RU"/>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29FAF46-B897-4812-B41C-CBB6F3F61EB5}" type="datetimeFigureOut">
              <a:rPr lang="ru-RU"/>
              <a:pPr>
                <a:defRPr/>
              </a:pPr>
              <a:t>30.04.2014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8288D7B5-FC31-461F-8285-84B08E53E253}"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CB99D91D-4266-432D-9EB3-7B6A2366423B}" type="datetimeFigureOut">
              <a:rPr lang="ru-RU"/>
              <a:pPr>
                <a:defRPr/>
              </a:pPr>
              <a:t>30.04.2014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5AAFFB0D-B66A-43EA-B8F5-B2E6384E06A1}" type="slidenum">
              <a:rPr lang="ru-RU"/>
              <a:pPr>
                <a:defRPr/>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57AE1674-8A76-44E9-BBF8-22B34CC0518B}" type="datetimeFigureOut">
              <a:rPr lang="ru-RU"/>
              <a:pPr>
                <a:defRPr/>
              </a:pPr>
              <a:t>30.04.2014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6C1F27C4-58A7-4B64-9E4E-06EBC8DBB390}"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EE8C4295-0661-4B74-BF09-F023B1576F23}" type="datetimeFigureOut">
              <a:rPr lang="ru-RU"/>
              <a:pPr>
                <a:defRPr/>
              </a:pPr>
              <a:t>30.04.2014</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dirty="0"/>
          </a:p>
        </p:txBody>
      </p:sp>
      <p:sp>
        <p:nvSpPr>
          <p:cNvPr id="9" name="Номер слайда 5"/>
          <p:cNvSpPr>
            <a:spLocks noGrp="1"/>
          </p:cNvSpPr>
          <p:nvPr>
            <p:ph type="sldNum" sz="quarter" idx="12"/>
          </p:nvPr>
        </p:nvSpPr>
        <p:spPr/>
        <p:txBody>
          <a:bodyPr/>
          <a:lstStyle>
            <a:lvl1pPr>
              <a:defRPr/>
            </a:lvl1pPr>
          </a:lstStyle>
          <a:p>
            <a:pPr>
              <a:defRPr/>
            </a:pPr>
            <a:fld id="{63CFFDF7-E898-4092-9FC6-5EAE5D0A7CAA}"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55157C4E-D7B0-4988-B45E-7052BAA503A4}" type="datetimeFigureOut">
              <a:rPr lang="ru-RU"/>
              <a:pPr>
                <a:defRPr/>
              </a:pPr>
              <a:t>30.04.2014</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dirty="0"/>
          </a:p>
        </p:txBody>
      </p:sp>
      <p:sp>
        <p:nvSpPr>
          <p:cNvPr id="5" name="Номер слайда 5"/>
          <p:cNvSpPr>
            <a:spLocks noGrp="1"/>
          </p:cNvSpPr>
          <p:nvPr>
            <p:ph type="sldNum" sz="quarter" idx="12"/>
          </p:nvPr>
        </p:nvSpPr>
        <p:spPr/>
        <p:txBody>
          <a:bodyPr/>
          <a:lstStyle>
            <a:lvl1pPr>
              <a:defRPr/>
            </a:lvl1pPr>
          </a:lstStyle>
          <a:p>
            <a:pPr>
              <a:defRPr/>
            </a:pPr>
            <a:fld id="{5E61A430-9B77-49DE-8ED1-403D59E34E17}" type="slidenum">
              <a:rPr lang="ru-RU"/>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61135E76-470F-4CC8-AFB1-2BF26A94D9BF}" type="datetimeFigureOut">
              <a:rPr lang="ru-RU"/>
              <a:pPr>
                <a:defRPr/>
              </a:pPr>
              <a:t>30.04.2014</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dirty="0"/>
          </a:p>
        </p:txBody>
      </p:sp>
      <p:sp>
        <p:nvSpPr>
          <p:cNvPr id="4" name="Номер слайда 5"/>
          <p:cNvSpPr>
            <a:spLocks noGrp="1"/>
          </p:cNvSpPr>
          <p:nvPr>
            <p:ph type="sldNum" sz="quarter" idx="12"/>
          </p:nvPr>
        </p:nvSpPr>
        <p:spPr/>
        <p:txBody>
          <a:bodyPr/>
          <a:lstStyle>
            <a:lvl1pPr>
              <a:defRPr/>
            </a:lvl1pPr>
          </a:lstStyle>
          <a:p>
            <a:pPr>
              <a:defRPr/>
            </a:pPr>
            <a:fld id="{C4691804-B26C-465D-B134-9C57CCCDAD15}" type="slidenum">
              <a:rPr lang="ru-RU"/>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66FEF923-5F73-41FE-9CD5-171FF14A94D7}" type="datetimeFigureOut">
              <a:rPr lang="ru-RU"/>
              <a:pPr>
                <a:defRPr/>
              </a:pPr>
              <a:t>30.04.2014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669CA488-2222-4D43-8593-1D6DA891E15E}" type="slidenum">
              <a:rPr lang="ru-RU"/>
              <a:pPr>
                <a:defRPr/>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7BF4852F-59E3-4F03-ACFA-26A94165B8FB}" type="datetimeFigureOut">
              <a:rPr lang="ru-RU"/>
              <a:pPr>
                <a:defRPr/>
              </a:pPr>
              <a:t>30.04.2014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EAC3EBCC-F310-4F0A-A138-217F9EE1AE88}" type="slidenum">
              <a:rPr lang="ru-RU"/>
              <a:pPr>
                <a:defRPr/>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F507878-E477-4FED-9B5D-A6AE9406C6DD}" type="datetimeFigureOut">
              <a:rPr lang="ru-RU"/>
              <a:pPr>
                <a:defRPr/>
              </a:pPr>
              <a:t>30.04.2014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8D339B6B-F7B3-412F-82AE-DC5A06D9F0ED}" type="slidenum">
              <a:rPr lang="ru-RU"/>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1936416A-6619-4133-9A1D-4002EA705ADB}" type="datetimeFigureOut">
              <a:rPr lang="ru-RU"/>
              <a:pPr>
                <a:defRPr/>
              </a:pPr>
              <a:t>30.04.2014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312C8477-D02C-4F13-BD6E-8F85D75C3B31}" type="slidenum">
              <a:rPr lang="ru-RU"/>
              <a:pPr>
                <a:defRPr/>
              </a:pPr>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10"/>
          <p:cNvSpPr>
            <a:spLocks noGrp="1"/>
          </p:cNvSpPr>
          <p:nvPr>
            <p:ph type="dt" sz="half" idx="10"/>
          </p:nvPr>
        </p:nvSpPr>
        <p:spPr/>
        <p:txBody>
          <a:bodyPr/>
          <a:lstStyle>
            <a:lvl1pPr>
              <a:defRPr/>
            </a:lvl1pPr>
          </a:lstStyle>
          <a:p>
            <a:pPr>
              <a:defRPr/>
            </a:pPr>
            <a:endParaRPr lang="ru-RU" dirty="0"/>
          </a:p>
        </p:txBody>
      </p:sp>
      <p:sp>
        <p:nvSpPr>
          <p:cNvPr id="4" name="Нижний колонтитул 27"/>
          <p:cNvSpPr>
            <a:spLocks noGrp="1"/>
          </p:cNvSpPr>
          <p:nvPr>
            <p:ph type="ftr" sz="quarter" idx="11"/>
          </p:nvPr>
        </p:nvSpPr>
        <p:spPr/>
        <p:txBody>
          <a:bodyPr/>
          <a:lstStyle>
            <a:lvl1pPr>
              <a:defRPr/>
            </a:lvl1pPr>
          </a:lstStyle>
          <a:p>
            <a:pPr>
              <a:defRPr/>
            </a:pPr>
            <a:endParaRPr lang="ru-RU" dirty="0"/>
          </a:p>
        </p:txBody>
      </p:sp>
      <p:sp>
        <p:nvSpPr>
          <p:cNvPr id="5" name="Номер слайда 4"/>
          <p:cNvSpPr>
            <a:spLocks noGrp="1"/>
          </p:cNvSpPr>
          <p:nvPr>
            <p:ph type="sldNum" sz="quarter" idx="12"/>
          </p:nvPr>
        </p:nvSpPr>
        <p:spPr/>
        <p:txBody>
          <a:bodyPr/>
          <a:lstStyle>
            <a:lvl1pPr>
              <a:defRPr/>
            </a:lvl1pPr>
          </a:lstStyle>
          <a:p>
            <a:pPr>
              <a:defRPr/>
            </a:pPr>
            <a:fld id="{92C141DD-8AF3-4A0B-8BC9-45566BA3C7DB}" type="slidenum">
              <a:rPr lang="ru-RU"/>
              <a:pPr>
                <a:defRPr/>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5400000" scaled="0"/>
          <a:tileRect/>
        </a:gradFill>
        <a:effectLst/>
      </p:bgPr>
    </p:bg>
    <p:spTree>
      <p:nvGrpSpPr>
        <p:cNvPr id="1" name=""/>
        <p:cNvGrpSpPr/>
        <p:nvPr/>
      </p:nvGrpSpPr>
      <p:grpSpPr>
        <a:xfrm>
          <a:off x="0" y="0"/>
          <a:ext cx="0" cy="0"/>
          <a:chOff x="0" y="0"/>
          <a:chExt cx="0" cy="0"/>
        </a:xfrm>
      </p:grpSpPr>
      <p:sp>
        <p:nvSpPr>
          <p:cNvPr id="2050"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2051"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47A7216-229B-488F-B4E1-D2CF1A87B18A}" type="datetimeFigureOut">
              <a:rPr lang="ru-RU"/>
              <a:pPr>
                <a:defRPr/>
              </a:pPr>
              <a:t>30.04.2014</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4DB8C0F-2322-4DB7-8F00-F5BBE3273DCF}"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3"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rot="20972663">
            <a:off x="1785918" y="2143116"/>
            <a:ext cx="5868914" cy="923330"/>
          </a:xfrm>
          <a:prstGeom prst="rect">
            <a:avLst/>
          </a:prstGeom>
          <a:noFill/>
        </p:spPr>
        <p:txBody>
          <a:bodyPr wrap="none" lIns="91440" tIns="45720" rIns="91440" bIns="45720">
            <a:spAutoFit/>
          </a:bodyPr>
          <a:lstStyle/>
          <a:p>
            <a:pPr algn="ctr"/>
            <a:r>
              <a:rPr lang="kk-KZ"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Қылмыс құқығы</a:t>
            </a:r>
            <a:endParaRPr lang="ru-RU"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5661248"/>
            <a:ext cx="3136508" cy="558730"/>
          </a:xfrm>
          <a:prstGeom prst="rect">
            <a:avLst/>
          </a:prstGeom>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6712"/>
            <a:ext cx="52781864" cy="5078313"/>
          </a:xfrm>
          <a:prstGeom prst="rect">
            <a:avLst/>
          </a:prstGeom>
          <a:noFill/>
        </p:spPr>
        <p:txBody>
          <a:bodyPr wrap="square" rtlCol="0">
            <a:spAutoFit/>
          </a:bodyPr>
          <a:lstStyle/>
          <a:p>
            <a:r>
              <a:rPr lang="kk-KZ" sz="2400" b="1" dirty="0" smtClean="0">
                <a:solidFill>
                  <a:srgbClr val="FF0000"/>
                </a:solidFill>
              </a:rPr>
              <a:t>Қылмыстық құқық</a:t>
            </a:r>
            <a:r>
              <a:rPr lang="kk-KZ" sz="2400" dirty="0" smtClean="0"/>
              <a:t> </a:t>
            </a:r>
            <a:r>
              <a:rPr lang="kk-KZ" sz="2000" dirty="0" smtClean="0"/>
              <a:t>— </a:t>
            </a:r>
            <a:r>
              <a:rPr lang="en-US" sz="2000" dirty="0" smtClean="0"/>
              <a:t> </a:t>
            </a:r>
            <a:r>
              <a:rPr lang="kk-KZ" sz="2000" dirty="0" smtClean="0"/>
              <a:t>қылмыстылықты</a:t>
            </a:r>
            <a:r>
              <a:rPr lang="en-US" sz="2000" dirty="0" smtClean="0"/>
              <a:t> </a:t>
            </a:r>
            <a:r>
              <a:rPr lang="kk-KZ" sz="2000" dirty="0" smtClean="0"/>
              <a:t>және қоғамдық қатынастар </a:t>
            </a:r>
            <a:endParaRPr lang="en-US" sz="2000" dirty="0" smtClean="0"/>
          </a:p>
          <a:p>
            <a:r>
              <a:rPr lang="ru-RU" sz="2000" dirty="0" smtClean="0"/>
              <a:t>ж</a:t>
            </a:r>
            <a:r>
              <a:rPr lang="kk-KZ" sz="2000" dirty="0" smtClean="0"/>
              <a:t>үйесіне</a:t>
            </a:r>
            <a:r>
              <a:rPr lang="en-US" sz="2000" dirty="0" smtClean="0"/>
              <a:t> </a:t>
            </a:r>
            <a:r>
              <a:rPr lang="kk-KZ" sz="2000" dirty="0" smtClean="0"/>
              <a:t>қауіпті іс-әрекет үшін қолданылатын жазаны айқындайтын заң </a:t>
            </a:r>
          </a:p>
          <a:p>
            <a:r>
              <a:rPr lang="kk-KZ" sz="2000" dirty="0" smtClean="0"/>
              <a:t>нормаларының жиынтығынан тұратын құқық саласы. Сондай-ақ құқықтың</a:t>
            </a:r>
          </a:p>
          <a:p>
            <a:r>
              <a:rPr lang="kk-KZ" sz="2000" dirty="0" smtClean="0"/>
              <a:t> тиісті саласын зерделейтін ғылым мен оқу пәні де Қылмыстық құқық </a:t>
            </a:r>
          </a:p>
          <a:p>
            <a:r>
              <a:rPr lang="kk-KZ" sz="2000" dirty="0" smtClean="0"/>
              <a:t>болып табылады. ҚР Қылмыстық құқықының негізгі қағидаттары: </a:t>
            </a:r>
          </a:p>
          <a:p>
            <a:r>
              <a:rPr lang="kk-KZ" sz="2000" dirty="0" smtClean="0"/>
              <a:t>заңдылық, ізгілік, жеке бастың  жауаптылығы, жазадан құтылмайтыны, </a:t>
            </a:r>
          </a:p>
          <a:p>
            <a:r>
              <a:rPr lang="kk-KZ" sz="2000" dirty="0" smtClean="0"/>
              <a:t>әділеттілік, айыптылық қағидаты. Қылмыстық құқық қоғамдағы </a:t>
            </a:r>
          </a:p>
          <a:p>
            <a:r>
              <a:rPr lang="kk-KZ" sz="2000" dirty="0" smtClean="0"/>
              <a:t>конституциялық, азаматтық,еңбек, әкімшіліктік, қаржы салаларымен </a:t>
            </a:r>
          </a:p>
          <a:p>
            <a:r>
              <a:rPr lang="kk-KZ" sz="2000" dirty="0" smtClean="0"/>
              <a:t>реттелетін қатынастарды қорғайды. </a:t>
            </a:r>
          </a:p>
          <a:p>
            <a:r>
              <a:rPr lang="kk-KZ" sz="2000" dirty="0" smtClean="0"/>
              <a:t>Мысалы, меншік, ең алдымен, азаматтық құқық нормаларымен реттеліп,</a:t>
            </a:r>
          </a:p>
          <a:p>
            <a:r>
              <a:rPr lang="kk-KZ" sz="2000" dirty="0" smtClean="0"/>
              <a:t> қорғалады, бірақ меншікті қылмыстық қол сұғушылықтан (ұрлық, алаяқтық,</a:t>
            </a:r>
          </a:p>
          <a:p>
            <a:r>
              <a:rPr lang="kk-KZ" sz="2000" dirty="0" smtClean="0"/>
              <a:t> тонау, қарақшылық) қорғау Қылмыстық құқықтың міндетіне жатады.</a:t>
            </a:r>
          </a:p>
          <a:p>
            <a:r>
              <a:rPr lang="kk-KZ" sz="2000" dirty="0" smtClean="0"/>
              <a:t> Қылмыстық-құқықтық нормалар тек қана тыйымдардан құралады. </a:t>
            </a:r>
          </a:p>
          <a:p>
            <a:r>
              <a:rPr lang="kk-KZ" sz="2000" dirty="0" smtClean="0"/>
              <a:t>Осыған орай қылмыстық-құқықтық қатынастар бір жақты сипатта болады:</a:t>
            </a:r>
          </a:p>
          <a:p>
            <a:r>
              <a:rPr lang="kk-KZ" sz="2000" dirty="0" smtClean="0"/>
              <a:t> қылмыскер жазаға тартылуға тиіс, ал мемлекет сот органдары арқылы оны </a:t>
            </a:r>
          </a:p>
          <a:p>
            <a:r>
              <a:rPr lang="kk-KZ" sz="2000" dirty="0" smtClean="0"/>
              <a:t>жазалауға құқылы</a:t>
            </a:r>
            <a:endParaRPr lang="kk-KZ"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nvGraphicFramePr>
        <p:xfrm>
          <a:off x="-1" y="1"/>
          <a:ext cx="9144001" cy="685799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wheel spokes="8"/>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117693"/>
            <a:ext cx="91440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Қылмыстық құқықта қоғамдық қатынастарды қорғаудың ерекше әдістері де қолданылады. Олар: қылмыстық-құқықтық санкциялар, яғни</a:t>
            </a:r>
            <a:r>
              <a:rPr kumimoji="0" lang="kk-KZ" sz="16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1600" b="0" i="0" u="none" strike="noStrike" cap="none" normalizeH="0" baseline="0" dirty="0" smtClean="0">
                <a:ln>
                  <a:noFill/>
                </a:ln>
                <a:solidFill>
                  <a:srgbClr val="A55858"/>
                </a:solidFill>
                <a:effectLst/>
                <a:latin typeface="Arial" pitchFamily="34" charset="0"/>
                <a:ea typeface="Times New Roman" pitchFamily="18" charset="0"/>
                <a:cs typeface="Arial" pitchFamily="34" charset="0"/>
              </a:rPr>
              <a:t>қылмыстық жазаның</a:t>
            </a:r>
            <a:r>
              <a:rPr kumimoji="0" lang="kk-KZ" sz="16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алуан түрлерін қолдану; қылмыстық жауаптылықтан босату; мед. сипаттағы мәжбүрлеу шараларын қолдану.</a:t>
            </a:r>
            <a:endParaRPr kumimoji="0" lang="kk-KZ"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Қылмыстық құқық жүйесі екі бөлімнен тұрады: жалпы бөлім және ерекше бөлім. Жалпы бөлім жалпы қағидаттарды, қылмыстық жауаптылықтың негіздемесін, негізгі ережелер мен ұғымдарды, сондай-ақ жаза тағайындау, қылмыстық жауаптылық пен жазадан босату тәртібін тиянақтайтын нормалардан құралады. Қылмыстық құқықтың ерекше бөлімі объектінің белгілері бойынша жіктелген қылмыстардың тізбесінен тұрады. ҚР Қылмыстық кодексінде ерекше бөлім ішкі бөлімдерге, ал ішкі бөлімдер тарауларға бөлінген.</a:t>
            </a:r>
            <a:endParaRPr kumimoji="0" lang="kk-KZ"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Қылмыстық құқық субъектілері (қылмыстық-құқықтық қатынастарға қатысушылар) </a:t>
            </a:r>
            <a:r>
              <a:rPr kumimoji="0" lang="kk-KZ" sz="1600" b="0" i="0" u="none" strike="noStrike" cap="none" normalizeH="0" baseline="0" dirty="0" smtClean="0">
                <a:ln>
                  <a:noFill/>
                </a:ln>
                <a:solidFill>
                  <a:srgbClr val="000000"/>
                </a:solidFill>
                <a:effectLst/>
                <a:latin typeface="Calibri"/>
                <a:ea typeface="Times New Roman" pitchFamily="18" charset="0"/>
                <a:cs typeface="Arial" pitchFamily="34" charset="0"/>
              </a:rPr>
              <a:t>—</a:t>
            </a:r>
            <a:r>
              <a:rPr kumimoji="0" lang="kk-KZ"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мемлекет органдары және азаматтар. Мұнда мемлекет белсенді рөл атқарады: ол қылмыстық-құқықтық санкцияларды белгілейді және қолданады. Азаматтар мен басқа да жеке тұлғалар қылмыс субъектісінің, сондай-ақ қажетті қорғаныс, аса қажетті жағдайда және қылмыстық жауаптылықты жоққа шығаратын басқа да жағдайларда әрекет ететін тұлғалар рөлін атқаруы мүмкін. ҚР Қылмыстық құқық-ында заңды тұлға қылмыс субъектісі бола алмайды, ол қылмыстық-құқықтық қатынастарға тек жәбірленуші ретінде ғана қатысады. Қазақстанда Қылмыстық құқықтың бірден бір көзі </a:t>
            </a:r>
            <a:r>
              <a:rPr kumimoji="0" lang="kk-KZ" sz="1600" b="0" i="0" u="none" strike="noStrike" cap="none" normalizeH="0" baseline="0" dirty="0" smtClean="0">
                <a:ln>
                  <a:noFill/>
                </a:ln>
                <a:solidFill>
                  <a:srgbClr val="000000"/>
                </a:solidFill>
                <a:effectLst/>
                <a:latin typeface="Calibri"/>
                <a:ea typeface="Times New Roman" pitchFamily="18" charset="0"/>
                <a:cs typeface="Arial" pitchFamily="34" charset="0"/>
              </a:rPr>
              <a:t>—</a:t>
            </a:r>
            <a:r>
              <a:rPr kumimoji="0" lang="kk-KZ"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1997 ж. қабылданған ҚР</a:t>
            </a:r>
            <a:r>
              <a:rPr kumimoji="0" lang="kk-KZ" sz="16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1600" b="0" i="0" u="none" strike="noStrike" cap="none" normalizeH="0" baseline="0" dirty="0" smtClean="0">
                <a:ln>
                  <a:noFill/>
                </a:ln>
                <a:solidFill>
                  <a:srgbClr val="0B0080"/>
                </a:solidFill>
                <a:effectLst/>
                <a:latin typeface="Arial" pitchFamily="34" charset="0"/>
                <a:ea typeface="Times New Roman" pitchFamily="18" charset="0"/>
                <a:cs typeface="Arial" pitchFamily="34" charset="0"/>
              </a:rPr>
              <a:t>Қылмыстық кодексі</a:t>
            </a:r>
            <a:r>
              <a:rPr kumimoji="0" lang="kk-KZ"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Қылмыстық жауаптылықты белгілейтін, өзгертетін немесе оның күшін жоятын басқа заңдардың бәрі ҚР Қылмыстық кодексінің мәтініне енгізілуге тиіс. Сондай-ақ ҚР Конституциясы, ҚР Конституц. Кеңесінің (кей елдерде</a:t>
            </a:r>
            <a:r>
              <a:rPr kumimoji="0" lang="kk-KZ" sz="16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1600" b="0" i="0" u="none" strike="noStrike" cap="none" normalizeH="0" baseline="0" dirty="0" smtClean="0">
                <a:ln>
                  <a:noFill/>
                </a:ln>
                <a:solidFill>
                  <a:srgbClr val="0B0080"/>
                </a:solidFill>
                <a:effectLst/>
                <a:latin typeface="Arial" pitchFamily="34" charset="0"/>
                <a:ea typeface="Times New Roman" pitchFamily="18" charset="0"/>
                <a:cs typeface="Arial" pitchFamily="34" charset="0"/>
              </a:rPr>
              <a:t>Конституциялық</a:t>
            </a:r>
            <a:r>
              <a:rPr lang="en-US" sz="1600" dirty="0" smtClean="0">
                <a:solidFill>
                  <a:srgbClr val="000000"/>
                </a:solidFill>
                <a:latin typeface="Calibri"/>
                <a:ea typeface="Times New Roman" pitchFamily="18" charset="0"/>
                <a:cs typeface="Arial" pitchFamily="34" charset="0"/>
              </a:rPr>
              <a:t> </a:t>
            </a:r>
            <a:r>
              <a:rPr kumimoji="0" lang="kk-KZ"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сот) шешімдері және Қазақстан Республикасы бекіткен халықаралық шарттар (мысалы, Азаматтық және саяси құқықтар туралы халықараралық пакт, 1966) да Қылмыстық құқық көздері болып табылады. Кейбір елдерде қылмыстық кодекспен қатар қылмыстық жауаптылықты белгілейтін өзге де заңдар Қылмыстық құқық көзі болып табылады. Ағылшын-саксон елдерінің Қылмыстық құқық жүйесінде соттың айрықша шешімдері де Қылмыстық құқық көздері деп танылады. Бірқатар мұсылман елдерінде шариат нормалары Қылмыстық құқықтың аса маңызды көзі болып саналады.</a:t>
            </a:r>
            <a:endParaRPr kumimoji="0" lang="kk-KZ"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a:graphicFrameLocks noGrp="1"/>
          </p:cNvGraphicFramePr>
          <p:nvPr/>
        </p:nvGraphicFramePr>
        <p:xfrm>
          <a:off x="-1" y="0"/>
          <a:ext cx="9144001" cy="685799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438821"/>
            <a:ext cx="9144000" cy="7663636"/>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kk-KZ" sz="2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Қылмыстық құқық принциптері</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24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Жаңа қылмыстық</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2000" b="0" i="0" u="none" strike="noStrike" cap="none" normalizeH="0" baseline="0" dirty="0" smtClean="0">
                <a:ln>
                  <a:noFill/>
                </a:ln>
                <a:solidFill>
                  <a:srgbClr val="0B0080"/>
                </a:solidFill>
                <a:effectLst/>
                <a:latin typeface="Arial" pitchFamily="34" charset="0"/>
                <a:ea typeface="Times New Roman" pitchFamily="18" charset="0"/>
                <a:cs typeface="Arial" pitchFamily="34" charset="0"/>
              </a:rPr>
              <a:t>заңнамада</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өзінің қолданысын тауып, құқықты қолдану практикасында жүзеге асуға тиіс</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2000" b="0" i="0" u="none" strike="noStrike" cap="none" normalizeH="0" baseline="0" dirty="0" smtClean="0">
                <a:ln>
                  <a:noFill/>
                </a:ln>
                <a:solidFill>
                  <a:srgbClr val="A55858"/>
                </a:solidFill>
                <a:effectLst/>
                <a:latin typeface="Arial" pitchFamily="34" charset="0"/>
                <a:ea typeface="Times New Roman" pitchFamily="18" charset="0"/>
                <a:cs typeface="Arial" pitchFamily="34" charset="0"/>
              </a:rPr>
              <a:t>Қазақстан Республикасы</a:t>
            </a:r>
            <a:r>
              <a:rPr lang="kk-KZ" sz="2000" dirty="0" smtClean="0">
                <a:solidFill>
                  <a:srgbClr val="A55858"/>
                </a:solidFill>
                <a:latin typeface="Arial" pitchFamily="34" charset="0"/>
                <a:ea typeface="Times New Roman" pitchFamily="18" charset="0"/>
                <a:cs typeface="Arial" pitchFamily="34" charset="0"/>
              </a:rPr>
              <a:t> </a:t>
            </a:r>
            <a:r>
              <a:rPr kumimoji="0" lang="kk-KZ" sz="2000" b="0" i="0" u="none" strike="noStrike" cap="none" normalizeH="0" baseline="0" dirty="0" smtClean="0">
                <a:ln>
                  <a:noFill/>
                </a:ln>
                <a:solidFill>
                  <a:srgbClr val="A55858"/>
                </a:solidFill>
                <a:effectLst/>
                <a:latin typeface="Arial" pitchFamily="34" charset="0"/>
                <a:ea typeface="Times New Roman" pitchFamily="18" charset="0"/>
                <a:cs typeface="Arial" pitchFamily="34" charset="0"/>
              </a:rPr>
              <a:t> қылмыстық құқығының</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принциптері.</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Ең бірінші кезекте, бұл </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a:t>
            </a: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kk-KZ"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заңдылық принципі.</a:t>
            </a:r>
            <a:endParaRPr kumimoji="0" lang="kk-KZ"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Қылмыстық құқықтың келесі принципі</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2000" b="0" i="0" u="none" strike="noStrike" cap="none" normalizeH="0" baseline="0" dirty="0" smtClean="0">
                <a:ln>
                  <a:noFill/>
                </a:ln>
                <a:solidFill>
                  <a:srgbClr val="0B0080"/>
                </a:solidFill>
                <a:effectLst/>
                <a:latin typeface="Arial" pitchFamily="34" charset="0"/>
                <a:ea typeface="Times New Roman" pitchFamily="18" charset="0"/>
                <a:cs typeface="Arial" pitchFamily="34" charset="0"/>
              </a:rPr>
              <a:t>азаматтардың</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2000" b="0" i="0" u="none" strike="noStrike" cap="none" normalizeH="0" baseline="0" dirty="0" smtClean="0">
                <a:ln>
                  <a:noFill/>
                </a:ln>
                <a:solidFill>
                  <a:srgbClr val="0B0080"/>
                </a:solidFill>
                <a:effectLst/>
                <a:latin typeface="Arial" pitchFamily="34" charset="0"/>
                <a:ea typeface="Times New Roman" pitchFamily="18" charset="0"/>
                <a:cs typeface="Arial" pitchFamily="34" charset="0"/>
              </a:rPr>
              <a:t>заң </a:t>
            </a: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мен</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2000" b="0" i="0" u="none" strike="noStrike" cap="none" normalizeH="0" baseline="0" dirty="0" smtClean="0">
                <a:ln>
                  <a:noFill/>
                </a:ln>
                <a:solidFill>
                  <a:srgbClr val="0B0080"/>
                </a:solidFill>
                <a:effectLst/>
                <a:latin typeface="Arial" pitchFamily="34" charset="0"/>
                <a:ea typeface="Times New Roman" pitchFamily="18" charset="0"/>
                <a:cs typeface="Arial" pitchFamily="34" charset="0"/>
              </a:rPr>
              <a:t>соттың</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алдындағы теңдік принципі болып табылады.</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Қылмыстық, құқықтың барынша маңызды принципі кінәлі </a:t>
            </a:r>
            <a:r>
              <a:rPr kumimoji="0" lang="kk-KZ"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жауапкершілік принципі</a:t>
            </a: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болып табылады.</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Кінәлі жауапкершілік принципінен жеке жауапкершілік принципі тікелей пайда болады.</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Қылмыстық құқықтың негіз салушы принциптерінің бірі сапасында </a:t>
            </a:r>
            <a:r>
              <a:rPr kumimoji="0" lang="kk-KZ"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әділеттілік</a:t>
            </a: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припципі бөлініп шығады.</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Конституциядан қылмыстық құқық. принциптерінің тағы біреуі тікелей бөлініп шығады. Бұл </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20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гуманизм принципі</a:t>
            </a: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rgbClr val="0B0080"/>
                </a:solidFill>
                <a:effectLst/>
                <a:latin typeface="Arial" pitchFamily="34" charset="0"/>
                <a:ea typeface="Times New Roman" pitchFamily="18" charset="0"/>
                <a:cs typeface="Arial" pitchFamily="34" charset="0"/>
              </a:rPr>
              <a:t>Гуманизм</a:t>
            </a:r>
            <a:r>
              <a:rPr kumimoji="0" lang="kk-KZ" sz="20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принципіне барынша тығыз жанасқанымен, бірақ онымен толық қамтылмайтыны қылмыстық жазалауды үнемдеу принципі.</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Қылмыстық жауапкершіліктің болмай қоймайтындығы туралы қылмыстық құқық принципі жеке назар салуға тұрарлық.</a:t>
            </a:r>
            <a:r>
              <a:rPr kumimoji="0" lang="kk-KZ" sz="20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kk-KZ" sz="20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5"/>
          <p:cNvSpPr>
            <a:spLocks noChangeArrowheads="1"/>
          </p:cNvSpPr>
          <p:nvPr/>
        </p:nvSpPr>
        <p:spPr bwMode="gray">
          <a:xfrm>
            <a:off x="0" y="71438"/>
            <a:ext cx="9144000" cy="1500187"/>
          </a:xfrm>
          <a:prstGeom prst="roundRect">
            <a:avLst>
              <a:gd name="adj" fmla="val 16667"/>
            </a:avLst>
          </a:prstGeom>
          <a:solidFill>
            <a:srgbClr val="7030A0">
              <a:alpha val="49000"/>
            </a:srgbClr>
          </a:solidFill>
          <a:ln>
            <a:headEnd/>
            <a:tailEnd/>
          </a:ln>
        </p:spPr>
        <p:style>
          <a:lnRef idx="3">
            <a:schemeClr val="lt1"/>
          </a:lnRef>
          <a:fillRef idx="1">
            <a:schemeClr val="accent6"/>
          </a:fillRef>
          <a:effectRef idx="1">
            <a:schemeClr val="accent6"/>
          </a:effectRef>
          <a:fontRef idx="minor">
            <a:schemeClr val="lt1"/>
          </a:fontRef>
        </p:style>
        <p:txBody>
          <a:bodyPr wrap="none" anchor="ctr"/>
          <a:lstStyle/>
          <a:p>
            <a:pPr algn="ctr" eaLnBrk="0" fontAlgn="auto" hangingPunct="0">
              <a:spcBef>
                <a:spcPts val="0"/>
              </a:spcBef>
              <a:spcAft>
                <a:spcPts val="0"/>
              </a:spcAft>
              <a:defRPr/>
            </a:pPr>
            <a:endParaRPr lang="ru-RU" sz="1600" b="1" dirty="0">
              <a:solidFill>
                <a:srgbClr val="FEFEFE"/>
              </a:solidFill>
              <a:effectLst>
                <a:outerShdw blurRad="38100" dist="38100" dir="2700000" algn="tl">
                  <a:srgbClr val="000000">
                    <a:alpha val="43137"/>
                  </a:srgbClr>
                </a:outerShdw>
              </a:effectLst>
              <a:latin typeface="Arial" pitchFamily="34" charset="0"/>
              <a:cs typeface="Arial" pitchFamily="34" charset="0"/>
            </a:endParaRPr>
          </a:p>
          <a:p>
            <a:pPr algn="ctr" eaLnBrk="0" fontAlgn="auto" hangingPunct="0">
              <a:spcBef>
                <a:spcPts val="0"/>
              </a:spcBef>
              <a:spcAft>
                <a:spcPts val="0"/>
              </a:spcAft>
              <a:defRPr/>
            </a:pPr>
            <a:endParaRPr lang="ru-RU" sz="1400" b="1" dirty="0">
              <a:solidFill>
                <a:srgbClr val="FEFEFE"/>
              </a:solidFill>
              <a:effectLst>
                <a:outerShdw blurRad="38100" dist="38100" dir="2700000" algn="tl">
                  <a:srgbClr val="000000">
                    <a:alpha val="43137"/>
                  </a:srgbClr>
                </a:outerShdw>
              </a:effectLst>
              <a:latin typeface="Arial" pitchFamily="34" charset="0"/>
              <a:cs typeface="Arial" pitchFamily="34" charset="0"/>
            </a:endParaRPr>
          </a:p>
          <a:p>
            <a:pPr algn="ctr" eaLnBrk="0" fontAlgn="auto" hangingPunct="0">
              <a:spcBef>
                <a:spcPts val="0"/>
              </a:spcBef>
              <a:spcAft>
                <a:spcPts val="0"/>
              </a:spcAft>
              <a:defRPr/>
            </a:pPr>
            <a:r>
              <a:rPr lang="ru-RU" sz="2200" b="1" dirty="0" smtClean="0">
                <a:solidFill>
                  <a:srgbClr val="FEFEFE"/>
                </a:solidFill>
                <a:effectLst>
                  <a:outerShdw blurRad="38100" dist="38100" dir="2700000" algn="tl">
                    <a:srgbClr val="000000">
                      <a:alpha val="43137"/>
                    </a:srgbClr>
                  </a:outerShdw>
                </a:effectLst>
                <a:latin typeface="Arial" pitchFamily="34" charset="0"/>
                <a:cs typeface="Arial" pitchFamily="34" charset="0"/>
              </a:rPr>
              <a:t>Қылмыстық – атқару жүйесі дамытудың </a:t>
            </a:r>
          </a:p>
          <a:p>
            <a:pPr algn="ctr" eaLnBrk="0" fontAlgn="auto" hangingPunct="0">
              <a:spcBef>
                <a:spcPts val="0"/>
              </a:spcBef>
              <a:spcAft>
                <a:spcPts val="0"/>
              </a:spcAft>
              <a:defRPr/>
            </a:pPr>
            <a:r>
              <a:rPr lang="ru-RU" sz="2200" b="1" dirty="0" smtClean="0">
                <a:solidFill>
                  <a:srgbClr val="FEFEFE"/>
                </a:solidFill>
                <a:effectLst>
                  <a:outerShdw blurRad="38100" dist="38100" dir="2700000" algn="tl">
                    <a:srgbClr val="000000">
                      <a:alpha val="43137"/>
                    </a:srgbClr>
                  </a:outerShdw>
                </a:effectLst>
                <a:latin typeface="Arial" pitchFamily="34" charset="0"/>
                <a:cs typeface="Arial" pitchFamily="34" charset="0"/>
              </a:rPr>
              <a:t>2011 – 2015 жылдарға арналған </a:t>
            </a:r>
          </a:p>
          <a:p>
            <a:pPr algn="ctr" eaLnBrk="0" fontAlgn="auto" hangingPunct="0">
              <a:spcBef>
                <a:spcPts val="0"/>
              </a:spcBef>
              <a:spcAft>
                <a:spcPts val="0"/>
              </a:spcAft>
              <a:defRPr/>
            </a:pPr>
            <a:r>
              <a:rPr lang="ru-RU" sz="2200" b="1" dirty="0" smtClean="0">
                <a:solidFill>
                  <a:srgbClr val="FEFEFE"/>
                </a:solidFill>
                <a:effectLst>
                  <a:outerShdw blurRad="38100" dist="38100" dir="2700000" algn="tl">
                    <a:srgbClr val="000000">
                      <a:alpha val="43137"/>
                    </a:srgbClr>
                  </a:outerShdw>
                </a:effectLst>
                <a:latin typeface="Arial" pitchFamily="34" charset="0"/>
                <a:cs typeface="Arial" pitchFamily="34" charset="0"/>
              </a:rPr>
              <a:t>БАҒДАРЛАМАСЫ</a:t>
            </a:r>
            <a:endParaRPr lang="ru-RU" sz="2200" b="1" dirty="0">
              <a:solidFill>
                <a:srgbClr val="FEFEFE"/>
              </a:solidFill>
              <a:effectLst>
                <a:outerShdw blurRad="38100" dist="38100" dir="2700000" algn="tl">
                  <a:srgbClr val="000000">
                    <a:alpha val="43137"/>
                  </a:srgbClr>
                </a:outerShdw>
              </a:effectLst>
              <a:latin typeface="Arial" pitchFamily="34" charset="0"/>
              <a:cs typeface="Arial" pitchFamily="34" charset="0"/>
            </a:endParaRPr>
          </a:p>
          <a:p>
            <a:pPr algn="ctr" eaLnBrk="0" fontAlgn="auto" hangingPunct="0">
              <a:spcBef>
                <a:spcPts val="0"/>
              </a:spcBef>
              <a:spcAft>
                <a:spcPts val="0"/>
              </a:spcAft>
              <a:defRPr/>
            </a:pPr>
            <a:r>
              <a:rPr lang="ru-RU" i="1" dirty="0" smtClean="0">
                <a:solidFill>
                  <a:srgbClr val="FEFEFE"/>
                </a:solidFill>
                <a:effectLst>
                  <a:outerShdw blurRad="38100" dist="38100" dir="2700000" algn="tl">
                    <a:srgbClr val="000000">
                      <a:alpha val="43137"/>
                    </a:srgbClr>
                  </a:outerShdw>
                </a:effectLst>
                <a:latin typeface="Arial" pitchFamily="34" charset="0"/>
                <a:cs typeface="Arial" pitchFamily="34" charset="0"/>
              </a:rPr>
              <a:t>(Үкіметтің 2012 жылғы 8 маусымдағы №</a:t>
            </a:r>
            <a:r>
              <a:rPr lang="kk-KZ" i="1" dirty="0" smtClean="0">
                <a:solidFill>
                  <a:srgbClr val="FEFEFE"/>
                </a:solidFill>
                <a:effectLst>
                  <a:outerShdw blurRad="38100" dist="38100" dir="2700000" algn="tl">
                    <a:srgbClr val="000000">
                      <a:alpha val="43137"/>
                    </a:srgbClr>
                  </a:outerShdw>
                </a:effectLst>
                <a:latin typeface="Arial" pitchFamily="34" charset="0"/>
                <a:cs typeface="Arial" pitchFamily="34" charset="0"/>
              </a:rPr>
              <a:t>775 қаулысымен бекітілген</a:t>
            </a:r>
            <a:r>
              <a:rPr lang="ru-RU" i="1" dirty="0" smtClean="0">
                <a:solidFill>
                  <a:srgbClr val="FEFEFE"/>
                </a:solidFill>
                <a:effectLst>
                  <a:outerShdw blurRad="38100" dist="38100" dir="2700000" algn="tl">
                    <a:srgbClr val="000000">
                      <a:alpha val="43137"/>
                    </a:srgbClr>
                  </a:outerShdw>
                </a:effectLst>
                <a:latin typeface="Arial" pitchFamily="34" charset="0"/>
                <a:cs typeface="Arial" pitchFamily="34" charset="0"/>
              </a:rPr>
              <a:t>)</a:t>
            </a:r>
            <a:endParaRPr lang="ru-RU" i="1" dirty="0">
              <a:solidFill>
                <a:srgbClr val="FEFEFE"/>
              </a:solidFill>
              <a:effectLst>
                <a:outerShdw blurRad="38100" dist="38100" dir="2700000" algn="tl">
                  <a:srgbClr val="000000">
                    <a:alpha val="43137"/>
                  </a:srgbClr>
                </a:outerShdw>
              </a:effectLst>
              <a:latin typeface="Arial" pitchFamily="34" charset="0"/>
              <a:cs typeface="Arial" pitchFamily="34" charset="0"/>
            </a:endParaRPr>
          </a:p>
          <a:p>
            <a:pPr algn="ctr" eaLnBrk="0" fontAlgn="auto" hangingPunct="0">
              <a:spcBef>
                <a:spcPts val="0"/>
              </a:spcBef>
              <a:spcAft>
                <a:spcPts val="0"/>
              </a:spcAft>
              <a:defRPr/>
            </a:pPr>
            <a:endParaRPr lang="en-US" sz="2600" b="1" dirty="0">
              <a:solidFill>
                <a:srgbClr val="FEFEFE"/>
              </a:solidFill>
              <a:effectLst>
                <a:outerShdw blurRad="38100" dist="38100" dir="2700000" algn="tl">
                  <a:srgbClr val="000000">
                    <a:alpha val="43137"/>
                  </a:srgbClr>
                </a:outerShdw>
              </a:effectLst>
              <a:latin typeface="Arial" pitchFamily="34" charset="0"/>
              <a:cs typeface="Arial" pitchFamily="34" charset="0"/>
            </a:endParaRPr>
          </a:p>
        </p:txBody>
      </p:sp>
      <p:grpSp>
        <p:nvGrpSpPr>
          <p:cNvPr id="2" name="Группа 16"/>
          <p:cNvGrpSpPr>
            <a:grpSpLocks/>
          </p:cNvGrpSpPr>
          <p:nvPr/>
        </p:nvGrpSpPr>
        <p:grpSpPr bwMode="auto">
          <a:xfrm>
            <a:off x="2928938" y="2000250"/>
            <a:ext cx="3500437" cy="3430588"/>
            <a:chOff x="2360613" y="1784368"/>
            <a:chExt cx="4219575" cy="4144962"/>
          </a:xfrm>
        </p:grpSpPr>
        <p:sp>
          <p:nvSpPr>
            <p:cNvPr id="5" name="Oval 9"/>
            <p:cNvSpPr>
              <a:spLocks noChangeArrowheads="1"/>
            </p:cNvSpPr>
            <p:nvPr/>
          </p:nvSpPr>
          <p:spPr bwMode="gray">
            <a:xfrm>
              <a:off x="2360613" y="1784368"/>
              <a:ext cx="4219575" cy="4144962"/>
            </a:xfrm>
            <a:prstGeom prst="ellipse">
              <a:avLst/>
            </a:prstGeom>
            <a:solidFill>
              <a:schemeClr val="bg1">
                <a:lumMod val="95000"/>
              </a:schemeClr>
            </a:solidFill>
            <a:ln w="38100" algn="ctr">
              <a:solidFill>
                <a:schemeClr val="accent6">
                  <a:lumMod val="60000"/>
                  <a:lumOff val="40000"/>
                </a:schemeClr>
              </a:solidFill>
              <a:round/>
              <a:headEnd/>
              <a:tailEnd/>
            </a:ln>
            <a:effectLst/>
          </p:spPr>
          <p:txBody>
            <a:bodyPr anchor="ctr">
              <a:spAutoFit/>
            </a:bodyPr>
            <a:lstStyle/>
            <a:p>
              <a:pPr fontAlgn="auto">
                <a:spcBef>
                  <a:spcPts val="0"/>
                </a:spcBef>
                <a:spcAft>
                  <a:spcPts val="0"/>
                </a:spcAft>
                <a:defRPr/>
              </a:pPr>
              <a:endParaRPr lang="ru-RU" dirty="0">
                <a:latin typeface="+mn-lt"/>
              </a:endParaRPr>
            </a:p>
          </p:txBody>
        </p:sp>
        <p:grpSp>
          <p:nvGrpSpPr>
            <p:cNvPr id="16401" name="Group 10"/>
            <p:cNvGrpSpPr>
              <a:grpSpLocks/>
            </p:cNvGrpSpPr>
            <p:nvPr/>
          </p:nvGrpSpPr>
          <p:grpSpPr bwMode="auto">
            <a:xfrm>
              <a:off x="3071802" y="2500306"/>
              <a:ext cx="2857519" cy="2714644"/>
              <a:chOff x="2238" y="1769"/>
              <a:chExt cx="1361" cy="1361"/>
            </a:xfrm>
          </p:grpSpPr>
          <p:sp>
            <p:nvSpPr>
              <p:cNvPr id="16403" name="Oval 11"/>
              <p:cNvSpPr>
                <a:spLocks noChangeArrowheads="1"/>
              </p:cNvSpPr>
              <p:nvPr/>
            </p:nvSpPr>
            <p:spPr bwMode="gray">
              <a:xfrm>
                <a:off x="2238" y="1769"/>
                <a:ext cx="1361" cy="1361"/>
              </a:xfrm>
              <a:prstGeom prst="ellipse">
                <a:avLst/>
              </a:prstGeom>
              <a:gradFill rotWithShape="1">
                <a:gsLst>
                  <a:gs pos="0">
                    <a:srgbClr val="93D4E9"/>
                  </a:gs>
                  <a:gs pos="50000">
                    <a:srgbClr val="0099CC"/>
                  </a:gs>
                  <a:gs pos="100000">
                    <a:srgbClr val="93D4E9"/>
                  </a:gs>
                </a:gsLst>
                <a:lin ang="2700000" scaled="1"/>
              </a:gradFill>
              <a:ln w="9525">
                <a:noFill/>
                <a:round/>
                <a:headEnd/>
                <a:tailEnd/>
              </a:ln>
            </p:spPr>
            <p:txBody>
              <a:bodyPr wrap="none" anchor="ctr">
                <a:spAutoFit/>
              </a:bodyPr>
              <a:lstStyle/>
              <a:p>
                <a:endParaRPr lang="ru-RU" dirty="0"/>
              </a:p>
            </p:txBody>
          </p:sp>
          <p:sp>
            <p:nvSpPr>
              <p:cNvPr id="16404" name="Oval 12"/>
              <p:cNvSpPr>
                <a:spLocks noChangeArrowheads="1"/>
              </p:cNvSpPr>
              <p:nvPr/>
            </p:nvSpPr>
            <p:spPr bwMode="gray">
              <a:xfrm>
                <a:off x="2327" y="1858"/>
                <a:ext cx="1183" cy="1183"/>
              </a:xfrm>
              <a:prstGeom prst="ellipse">
                <a:avLst/>
              </a:prstGeom>
              <a:gradFill rotWithShape="1">
                <a:gsLst>
                  <a:gs pos="0">
                    <a:srgbClr val="00536E"/>
                  </a:gs>
                  <a:gs pos="50000">
                    <a:srgbClr val="0099CC"/>
                  </a:gs>
                  <a:gs pos="100000">
                    <a:srgbClr val="00536E"/>
                  </a:gs>
                </a:gsLst>
                <a:lin ang="18900000" scaled="1"/>
              </a:gradFill>
              <a:ln w="9525">
                <a:noFill/>
                <a:round/>
                <a:headEnd/>
                <a:tailEnd/>
              </a:ln>
            </p:spPr>
            <p:txBody>
              <a:bodyPr anchor="ctr">
                <a:spAutoFit/>
              </a:bodyPr>
              <a:lstStyle/>
              <a:p>
                <a:endParaRPr lang="ru-RU" dirty="0"/>
              </a:p>
            </p:txBody>
          </p:sp>
          <p:sp>
            <p:nvSpPr>
              <p:cNvPr id="16405" name="Oval 13"/>
              <p:cNvSpPr>
                <a:spLocks noChangeArrowheads="1"/>
              </p:cNvSpPr>
              <p:nvPr/>
            </p:nvSpPr>
            <p:spPr bwMode="gray">
              <a:xfrm>
                <a:off x="2328" y="1860"/>
                <a:ext cx="1183" cy="1183"/>
              </a:xfrm>
              <a:prstGeom prst="ellipse">
                <a:avLst/>
              </a:prstGeom>
              <a:gradFill rotWithShape="1">
                <a:gsLst>
                  <a:gs pos="0">
                    <a:srgbClr val="006182"/>
                  </a:gs>
                  <a:gs pos="100000">
                    <a:srgbClr val="0099CC">
                      <a:alpha val="0"/>
                    </a:srgbClr>
                  </a:gs>
                </a:gsLst>
                <a:lin ang="2700000" scaled="1"/>
              </a:gradFill>
              <a:ln w="9525">
                <a:noFill/>
                <a:round/>
                <a:headEnd/>
                <a:tailEnd/>
              </a:ln>
            </p:spPr>
            <p:txBody>
              <a:bodyPr anchor="ctr">
                <a:spAutoFit/>
              </a:bodyPr>
              <a:lstStyle/>
              <a:p>
                <a:endParaRPr lang="ru-RU" dirty="0"/>
              </a:p>
            </p:txBody>
          </p:sp>
          <p:sp>
            <p:nvSpPr>
              <p:cNvPr id="16406" name="Oval 14"/>
              <p:cNvSpPr>
                <a:spLocks noChangeArrowheads="1"/>
              </p:cNvSpPr>
              <p:nvPr/>
            </p:nvSpPr>
            <p:spPr bwMode="gray">
              <a:xfrm>
                <a:off x="2391" y="1917"/>
                <a:ext cx="1065" cy="1065"/>
              </a:xfrm>
              <a:prstGeom prst="ellipse">
                <a:avLst/>
              </a:prstGeom>
              <a:solidFill>
                <a:srgbClr val="333333"/>
              </a:solidFill>
              <a:ln w="9525">
                <a:noFill/>
                <a:round/>
                <a:headEnd/>
                <a:tailEnd/>
              </a:ln>
            </p:spPr>
            <p:txBody>
              <a:bodyPr anchor="ctr">
                <a:spAutoFit/>
              </a:bodyPr>
              <a:lstStyle/>
              <a:p>
                <a:endParaRPr lang="ru-RU" dirty="0"/>
              </a:p>
            </p:txBody>
          </p:sp>
          <p:grpSp>
            <p:nvGrpSpPr>
              <p:cNvPr id="16407" name="Group 15"/>
              <p:cNvGrpSpPr>
                <a:grpSpLocks/>
              </p:cNvGrpSpPr>
              <p:nvPr/>
            </p:nvGrpSpPr>
            <p:grpSpPr bwMode="auto">
              <a:xfrm>
                <a:off x="2410" y="1929"/>
                <a:ext cx="1031" cy="1031"/>
                <a:chOff x="4166" y="1706"/>
                <a:chExt cx="1252" cy="1252"/>
              </a:xfrm>
            </p:grpSpPr>
            <p:sp>
              <p:nvSpPr>
                <p:cNvPr id="16408" name="Oval 16"/>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lang="ru-RU" dirty="0"/>
                </a:p>
              </p:txBody>
            </p:sp>
            <p:sp>
              <p:nvSpPr>
                <p:cNvPr id="16409" name="Oval 17"/>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lang="ru-RU" dirty="0"/>
                </a:p>
              </p:txBody>
            </p:sp>
            <p:sp>
              <p:nvSpPr>
                <p:cNvPr id="16410" name="Oval 18"/>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lang="ru-RU" dirty="0"/>
                </a:p>
              </p:txBody>
            </p:sp>
            <p:sp>
              <p:nvSpPr>
                <p:cNvPr id="16411" name="Oval 19"/>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lang="ru-RU" dirty="0"/>
                </a:p>
              </p:txBody>
            </p:sp>
          </p:grpSp>
        </p:grpSp>
        <p:pic>
          <p:nvPicPr>
            <p:cNvPr id="16402" name="Picture 2" descr="C:\Documents and Settings\User\Рабочий стол\ПРАВИТЕЛЬСТВЕННЫЙ ЧАС НА 19.11.2012\слайды\службы\СК\фото СК\ПЧ\images (1).jpg"/>
            <p:cNvPicPr>
              <a:picLocks noChangeAspect="1" noChangeArrowheads="1"/>
            </p:cNvPicPr>
            <p:nvPr/>
          </p:nvPicPr>
          <p:blipFill>
            <a:blip r:embed="rId2" cstate="print"/>
            <a:srcRect/>
            <a:stretch>
              <a:fillRect/>
            </a:stretch>
          </p:blipFill>
          <p:spPr bwMode="auto">
            <a:xfrm>
              <a:off x="3857620" y="3233745"/>
              <a:ext cx="1266825" cy="1266825"/>
            </a:xfrm>
            <a:prstGeom prst="rect">
              <a:avLst/>
            </a:prstGeom>
            <a:noFill/>
            <a:ln w="9525">
              <a:noFill/>
              <a:miter lim="800000"/>
              <a:headEnd/>
              <a:tailEnd/>
            </a:ln>
          </p:spPr>
        </p:pic>
      </p:grpSp>
      <p:sp>
        <p:nvSpPr>
          <p:cNvPr id="38" name="Стрелка вниз 37"/>
          <p:cNvSpPr/>
          <p:nvPr/>
        </p:nvSpPr>
        <p:spPr>
          <a:xfrm>
            <a:off x="3929063" y="4857750"/>
            <a:ext cx="1571625" cy="5715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40" name="TextBox 39"/>
          <p:cNvSpPr txBox="1">
            <a:spLocks noChangeArrowheads="1"/>
          </p:cNvSpPr>
          <p:nvPr/>
        </p:nvSpPr>
        <p:spPr bwMode="auto">
          <a:xfrm>
            <a:off x="-32" y="1785926"/>
            <a:ext cx="2428875" cy="4031873"/>
          </a:xfrm>
          <a:prstGeom prst="rect">
            <a:avLst/>
          </a:prstGeom>
          <a:noFill/>
          <a:ln w="9525">
            <a:noFill/>
            <a:miter lim="800000"/>
            <a:headEnd/>
            <a:tailEnd/>
          </a:ln>
        </p:spPr>
        <p:txBody>
          <a:bodyPr>
            <a:spAutoFit/>
          </a:bodyPr>
          <a:lstStyle/>
          <a:p>
            <a:pPr algn="r"/>
            <a:r>
              <a:rPr lang="ru-RU" sz="1600" dirty="0" smtClean="0"/>
              <a:t>Сотталғандарды </a:t>
            </a:r>
            <a:r>
              <a:rPr lang="ru-RU" sz="1600" b="1" dirty="0" smtClean="0"/>
              <a:t>жасақтық ұстаудан камера </a:t>
            </a:r>
            <a:r>
              <a:rPr lang="ru-RU" sz="1600" dirty="0" smtClean="0"/>
              <a:t>бойынша</a:t>
            </a:r>
            <a:r>
              <a:rPr lang="ru-RU" sz="1600" b="1" dirty="0" smtClean="0"/>
              <a:t> </a:t>
            </a:r>
            <a:r>
              <a:rPr lang="ru-RU" sz="1600" dirty="0" smtClean="0"/>
              <a:t>ұстауға ауысу, сондай-ақ Қылмыстық атқару кодексінің негізгі ережелерін, атап айтқанда бас бостандығынан айыруға балама жазалау түрлерін кеңінен қолдану бөлігін түпкілікті өзгерту бойынша </a:t>
            </a:r>
            <a:r>
              <a:rPr lang="ru-RU" sz="1600" b="1" dirty="0" smtClean="0"/>
              <a:t>Заң</a:t>
            </a:r>
            <a:r>
              <a:rPr lang="ru-RU" sz="1600" dirty="0" smtClean="0"/>
              <a:t> тұжырымдамасын әзірлеу</a:t>
            </a:r>
            <a:endParaRPr lang="ru-RU" sz="1600" dirty="0"/>
          </a:p>
        </p:txBody>
      </p:sp>
      <p:sp>
        <p:nvSpPr>
          <p:cNvPr id="37" name="Стрелка влево 36"/>
          <p:cNvSpPr/>
          <p:nvPr/>
        </p:nvSpPr>
        <p:spPr>
          <a:xfrm>
            <a:off x="2786063" y="3000375"/>
            <a:ext cx="714375" cy="1571625"/>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grpSp>
        <p:nvGrpSpPr>
          <p:cNvPr id="7" name="Группа 49"/>
          <p:cNvGrpSpPr>
            <a:grpSpLocks/>
          </p:cNvGrpSpPr>
          <p:nvPr/>
        </p:nvGrpSpPr>
        <p:grpSpPr bwMode="auto">
          <a:xfrm>
            <a:off x="2071668" y="2286000"/>
            <a:ext cx="501668" cy="4000520"/>
            <a:chOff x="2071653" y="2143910"/>
            <a:chExt cx="501672" cy="3999739"/>
          </a:xfrm>
        </p:grpSpPr>
        <p:cxnSp>
          <p:nvCxnSpPr>
            <p:cNvPr id="20" name="Прямая соединительная линия 19"/>
            <p:cNvCxnSpPr/>
            <p:nvPr/>
          </p:nvCxnSpPr>
          <p:spPr>
            <a:xfrm rot="5400000">
              <a:off x="928201" y="3785858"/>
              <a:ext cx="3285484"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rot="5400000">
              <a:off x="1965361" y="5535685"/>
              <a:ext cx="714256" cy="501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Стрелка вправо 38"/>
          <p:cNvSpPr/>
          <p:nvPr/>
        </p:nvSpPr>
        <p:spPr>
          <a:xfrm>
            <a:off x="5929313" y="3000375"/>
            <a:ext cx="642937" cy="15001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grpSp>
        <p:nvGrpSpPr>
          <p:cNvPr id="8" name="Группа 50"/>
          <p:cNvGrpSpPr>
            <a:grpSpLocks/>
          </p:cNvGrpSpPr>
          <p:nvPr/>
        </p:nvGrpSpPr>
        <p:grpSpPr bwMode="auto">
          <a:xfrm>
            <a:off x="6643694" y="2286000"/>
            <a:ext cx="571512" cy="4000519"/>
            <a:chOff x="6785784" y="2143116"/>
            <a:chExt cx="571028" cy="4000547"/>
          </a:xfrm>
        </p:grpSpPr>
        <p:cxnSp>
          <p:nvCxnSpPr>
            <p:cNvPr id="32" name="Прямая соединительная линия 31"/>
            <p:cNvCxnSpPr/>
            <p:nvPr/>
          </p:nvCxnSpPr>
          <p:spPr>
            <a:xfrm rot="5400000">
              <a:off x="5143503" y="3785397"/>
              <a:ext cx="3286148" cy="1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rot="16200000" flipH="1">
              <a:off x="6715680" y="5502532"/>
              <a:ext cx="714401" cy="5678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 name="TextBox 47"/>
          <p:cNvSpPr txBox="1">
            <a:spLocks noChangeArrowheads="1"/>
          </p:cNvSpPr>
          <p:nvPr/>
        </p:nvSpPr>
        <p:spPr bwMode="auto">
          <a:xfrm>
            <a:off x="6786578" y="1857364"/>
            <a:ext cx="2357422" cy="3970318"/>
          </a:xfrm>
          <a:prstGeom prst="rect">
            <a:avLst/>
          </a:prstGeom>
          <a:noFill/>
          <a:ln w="9525">
            <a:noFill/>
            <a:miter lim="800000"/>
            <a:headEnd/>
            <a:tailEnd/>
          </a:ln>
        </p:spPr>
        <p:txBody>
          <a:bodyPr wrap="square">
            <a:spAutoFit/>
          </a:bodyPr>
          <a:lstStyle/>
          <a:p>
            <a:r>
              <a:rPr lang="ru-RU" dirty="0" smtClean="0"/>
              <a:t>ҚАЖ-нің </a:t>
            </a:r>
            <a:r>
              <a:rPr lang="ru-RU" b="1" dirty="0" smtClean="0"/>
              <a:t>медициналық қызметін </a:t>
            </a:r>
            <a:r>
              <a:rPr lang="ru-RU" dirty="0" smtClean="0"/>
              <a:t>Денсаулық сақтау министрігінің қарамағына беру. Инновациялық технологияларды ендіру, сотталған-дарға қатысты </a:t>
            </a:r>
            <a:r>
              <a:rPr lang="ru-RU" b="1" dirty="0" smtClean="0"/>
              <a:t>электрондық бақылау</a:t>
            </a:r>
            <a:r>
              <a:rPr lang="ru-RU" dirty="0" smtClean="0"/>
              <a:t> құралдарын қолдану</a:t>
            </a:r>
            <a:endParaRPr lang="ru-RU" b="1" dirty="0"/>
          </a:p>
        </p:txBody>
      </p:sp>
      <p:sp>
        <p:nvSpPr>
          <p:cNvPr id="49" name="TextBox 48"/>
          <p:cNvSpPr txBox="1">
            <a:spLocks noChangeArrowheads="1"/>
          </p:cNvSpPr>
          <p:nvPr/>
        </p:nvSpPr>
        <p:spPr bwMode="auto">
          <a:xfrm>
            <a:off x="2571750" y="5715000"/>
            <a:ext cx="4214813" cy="646331"/>
          </a:xfrm>
          <a:prstGeom prst="rect">
            <a:avLst/>
          </a:prstGeom>
          <a:noFill/>
          <a:ln w="9525">
            <a:noFill/>
            <a:miter lim="800000"/>
            <a:headEnd/>
            <a:tailEnd/>
          </a:ln>
        </p:spPr>
        <p:txBody>
          <a:bodyPr>
            <a:spAutoFit/>
          </a:bodyPr>
          <a:lstStyle/>
          <a:p>
            <a:pPr algn="ctr"/>
            <a:r>
              <a:rPr lang="ru-RU" dirty="0" smtClean="0"/>
              <a:t>Ішкі әскерлер құрылымында бақылау қызметі құрылды</a:t>
            </a:r>
            <a:endParaRPr lang="ru-RU"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0.70"/>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par>
                          <p:cTn id="16" fill="hold">
                            <p:stCondLst>
                              <p:cond delay="2000"/>
                            </p:stCondLst>
                            <p:childTnLst>
                              <p:par>
                                <p:cTn id="17" presetID="23" presetClass="entr" presetSubtype="16"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ppt_w</p:attrName>
                                        </p:attrNameLst>
                                      </p:cBhvr>
                                      <p:tavLst>
                                        <p:tav tm="0">
                                          <p:val>
                                            <p:fltVal val="0"/>
                                          </p:val>
                                        </p:tav>
                                        <p:tav tm="100000">
                                          <p:val>
                                            <p:strVal val="#ppt_w"/>
                                          </p:val>
                                        </p:tav>
                                      </p:tavLst>
                                    </p:anim>
                                    <p:anim calcmode="lin" valueType="num">
                                      <p:cBhvr>
                                        <p:cTn id="20" dur="1000" fill="hold"/>
                                        <p:tgtEl>
                                          <p:spTgt spid="37"/>
                                        </p:tgtEl>
                                        <p:attrNameLst>
                                          <p:attrName>ppt_h</p:attrName>
                                        </p:attrNameLst>
                                      </p:cBhvr>
                                      <p:tavLst>
                                        <p:tav tm="0">
                                          <p:val>
                                            <p:fltVal val="0"/>
                                          </p:val>
                                        </p:tav>
                                        <p:tav tm="100000">
                                          <p:val>
                                            <p:strVal val="#ppt_h"/>
                                          </p:val>
                                        </p:tav>
                                      </p:tavLst>
                                    </p:anim>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childTnLst>
                                </p:cTn>
                              </p:par>
                              <p:par>
                                <p:cTn id="24" presetID="1"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9" presetClass="entr" presetSubtype="0"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dissolve">
                                      <p:cBhvr>
                                        <p:cTn id="28" dur="1000"/>
                                        <p:tgtEl>
                                          <p:spTgt spid="40"/>
                                        </p:tgtEl>
                                      </p:cBhvr>
                                    </p:animEffect>
                                  </p:childTnLst>
                                </p:cTn>
                              </p:par>
                            </p:childTnLst>
                          </p:cTn>
                        </p:par>
                        <p:par>
                          <p:cTn id="29" fill="hold">
                            <p:stCondLst>
                              <p:cond delay="3000"/>
                            </p:stCondLst>
                            <p:childTnLst>
                              <p:par>
                                <p:cTn id="30" presetID="23" presetClass="entr" presetSubtype="16"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1000" fill="hold"/>
                                        <p:tgtEl>
                                          <p:spTgt spid="39"/>
                                        </p:tgtEl>
                                        <p:attrNameLst>
                                          <p:attrName>ppt_w</p:attrName>
                                        </p:attrNameLst>
                                      </p:cBhvr>
                                      <p:tavLst>
                                        <p:tav tm="0">
                                          <p:val>
                                            <p:fltVal val="0"/>
                                          </p:val>
                                        </p:tav>
                                        <p:tav tm="100000">
                                          <p:val>
                                            <p:strVal val="#ppt_w"/>
                                          </p:val>
                                        </p:tav>
                                      </p:tavLst>
                                    </p:anim>
                                    <p:anim calcmode="lin" valueType="num">
                                      <p:cBhvr>
                                        <p:cTn id="33" dur="1000" fill="hold"/>
                                        <p:tgtEl>
                                          <p:spTgt spid="39"/>
                                        </p:tgtEl>
                                        <p:attrNameLst>
                                          <p:attrName>ppt_h</p:attrName>
                                        </p:attrNameLst>
                                      </p:cBhvr>
                                      <p:tavLst>
                                        <p:tav tm="0">
                                          <p:val>
                                            <p:fltVal val="0"/>
                                          </p:val>
                                        </p:tav>
                                        <p:tav tm="100000">
                                          <p:val>
                                            <p:strVal val="#ppt_h"/>
                                          </p:val>
                                        </p:tav>
                                      </p:tavLst>
                                    </p:anim>
                                  </p:childTnLst>
                                </p:cTn>
                              </p:par>
                              <p:par>
                                <p:cTn id="34" presetID="10" presetClass="entr" presetSubtype="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dissolve">
                                      <p:cBhvr>
                                        <p:cTn id="39" dur="1000"/>
                                        <p:tgtEl>
                                          <p:spTgt spid="48"/>
                                        </p:tgtEl>
                                      </p:cBhvr>
                                    </p:animEffect>
                                  </p:childTnLst>
                                </p:cTn>
                              </p:par>
                            </p:childTnLst>
                          </p:cTn>
                        </p:par>
                        <p:par>
                          <p:cTn id="40" fill="hold">
                            <p:stCondLst>
                              <p:cond delay="4000"/>
                            </p:stCondLst>
                            <p:childTnLst>
                              <p:par>
                                <p:cTn id="41" presetID="23" presetClass="entr" presetSubtype="16"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1000" fill="hold"/>
                                        <p:tgtEl>
                                          <p:spTgt spid="38"/>
                                        </p:tgtEl>
                                        <p:attrNameLst>
                                          <p:attrName>ppt_w</p:attrName>
                                        </p:attrNameLst>
                                      </p:cBhvr>
                                      <p:tavLst>
                                        <p:tav tm="0">
                                          <p:val>
                                            <p:fltVal val="0"/>
                                          </p:val>
                                        </p:tav>
                                        <p:tav tm="100000">
                                          <p:val>
                                            <p:strVal val="#ppt_w"/>
                                          </p:val>
                                        </p:tav>
                                      </p:tavLst>
                                    </p:anim>
                                    <p:anim calcmode="lin" valueType="num">
                                      <p:cBhvr>
                                        <p:cTn id="44" dur="1000" fill="hold"/>
                                        <p:tgtEl>
                                          <p:spTgt spid="38"/>
                                        </p:tgtEl>
                                        <p:attrNameLst>
                                          <p:attrName>ppt_h</p:attrName>
                                        </p:attrNameLst>
                                      </p:cBhvr>
                                      <p:tavLst>
                                        <p:tav tm="0">
                                          <p:val>
                                            <p:fltVal val="0"/>
                                          </p:val>
                                        </p:tav>
                                        <p:tav tm="100000">
                                          <p:val>
                                            <p:strVal val="#ppt_h"/>
                                          </p:val>
                                        </p:tav>
                                      </p:tavLst>
                                    </p:anim>
                                  </p:childTnLst>
                                </p:cTn>
                              </p:par>
                              <p:par>
                                <p:cTn id="45" presetID="9" presetClass="entr" presetSubtype="0"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dissolve">
                                      <p:cBhvr>
                                        <p:cTn id="47" dur="1000"/>
                                        <p:tgtEl>
                                          <p:spTgt spid="49"/>
                                        </p:tgtEl>
                                      </p:cBhvr>
                                    </p:animEffect>
                                  </p:childTnLst>
                                </p:cTn>
                              </p:par>
                              <p:par>
                                <p:cTn id="48" presetID="27" presetClass="emph" presetSubtype="0" repeatCount="3000" fill="hold" grpId="1" nodeType="withEffect">
                                  <p:stCondLst>
                                    <p:cond delay="0"/>
                                  </p:stCondLst>
                                  <p:childTnLst>
                                    <p:animClr clrSpc="rgb" dir="cw">
                                      <p:cBhvr override="childStyle">
                                        <p:cTn id="49" dur="500" autoRev="1" fill="hold"/>
                                        <p:tgtEl>
                                          <p:spTgt spid="37"/>
                                        </p:tgtEl>
                                        <p:attrNameLst>
                                          <p:attrName>style.color</p:attrName>
                                        </p:attrNameLst>
                                      </p:cBhvr>
                                      <p:to>
                                        <a:schemeClr val="bg1"/>
                                      </p:to>
                                    </p:animClr>
                                    <p:animClr clrSpc="rgb" dir="cw">
                                      <p:cBhvr>
                                        <p:cTn id="50" dur="500" autoRev="1" fill="hold"/>
                                        <p:tgtEl>
                                          <p:spTgt spid="37"/>
                                        </p:tgtEl>
                                        <p:attrNameLst>
                                          <p:attrName>fillcolor</p:attrName>
                                        </p:attrNameLst>
                                      </p:cBhvr>
                                      <p:to>
                                        <a:schemeClr val="bg1"/>
                                      </p:to>
                                    </p:animClr>
                                    <p:set>
                                      <p:cBhvr>
                                        <p:cTn id="51" dur="500" autoRev="1" fill="hold"/>
                                        <p:tgtEl>
                                          <p:spTgt spid="37"/>
                                        </p:tgtEl>
                                        <p:attrNameLst>
                                          <p:attrName>fill.type</p:attrName>
                                        </p:attrNameLst>
                                      </p:cBhvr>
                                      <p:to>
                                        <p:strVal val="solid"/>
                                      </p:to>
                                    </p:set>
                                    <p:set>
                                      <p:cBhvr>
                                        <p:cTn id="52" dur="500" autoRev="1" fill="hold"/>
                                        <p:tgtEl>
                                          <p:spTgt spid="37"/>
                                        </p:tgtEl>
                                        <p:attrNameLst>
                                          <p:attrName>fill.on</p:attrName>
                                        </p:attrNameLst>
                                      </p:cBhvr>
                                      <p:to>
                                        <p:strVal val="true"/>
                                      </p:to>
                                    </p:set>
                                  </p:childTnLst>
                                </p:cTn>
                              </p:par>
                              <p:par>
                                <p:cTn id="53" presetID="27" presetClass="emph" presetSubtype="0" repeatCount="3000" fill="hold" grpId="1" nodeType="withEffect">
                                  <p:stCondLst>
                                    <p:cond delay="0"/>
                                  </p:stCondLst>
                                  <p:childTnLst>
                                    <p:animClr clrSpc="rgb" dir="cw">
                                      <p:cBhvr override="childStyle">
                                        <p:cTn id="54" dur="500" autoRev="1" fill="hold"/>
                                        <p:tgtEl>
                                          <p:spTgt spid="38"/>
                                        </p:tgtEl>
                                        <p:attrNameLst>
                                          <p:attrName>style.color</p:attrName>
                                        </p:attrNameLst>
                                      </p:cBhvr>
                                      <p:to>
                                        <a:schemeClr val="bg1"/>
                                      </p:to>
                                    </p:animClr>
                                    <p:animClr clrSpc="rgb" dir="cw">
                                      <p:cBhvr>
                                        <p:cTn id="55" dur="500" autoRev="1" fill="hold"/>
                                        <p:tgtEl>
                                          <p:spTgt spid="38"/>
                                        </p:tgtEl>
                                        <p:attrNameLst>
                                          <p:attrName>fillcolor</p:attrName>
                                        </p:attrNameLst>
                                      </p:cBhvr>
                                      <p:to>
                                        <a:schemeClr val="bg1"/>
                                      </p:to>
                                    </p:animClr>
                                    <p:set>
                                      <p:cBhvr>
                                        <p:cTn id="56" dur="500" autoRev="1" fill="hold"/>
                                        <p:tgtEl>
                                          <p:spTgt spid="38"/>
                                        </p:tgtEl>
                                        <p:attrNameLst>
                                          <p:attrName>fill.type</p:attrName>
                                        </p:attrNameLst>
                                      </p:cBhvr>
                                      <p:to>
                                        <p:strVal val="solid"/>
                                      </p:to>
                                    </p:set>
                                    <p:set>
                                      <p:cBhvr>
                                        <p:cTn id="57" dur="500" autoRev="1" fill="hold"/>
                                        <p:tgtEl>
                                          <p:spTgt spid="38"/>
                                        </p:tgtEl>
                                        <p:attrNameLst>
                                          <p:attrName>fill.on</p:attrName>
                                        </p:attrNameLst>
                                      </p:cBhvr>
                                      <p:to>
                                        <p:strVal val="true"/>
                                      </p:to>
                                    </p:set>
                                  </p:childTnLst>
                                </p:cTn>
                              </p:par>
                              <p:par>
                                <p:cTn id="58" presetID="27" presetClass="emph" presetSubtype="0" repeatCount="3000" fill="hold" grpId="1" nodeType="withEffect">
                                  <p:stCondLst>
                                    <p:cond delay="0"/>
                                  </p:stCondLst>
                                  <p:childTnLst>
                                    <p:animClr clrSpc="rgb" dir="cw">
                                      <p:cBhvr override="childStyle">
                                        <p:cTn id="59" dur="500" autoRev="1" fill="hold"/>
                                        <p:tgtEl>
                                          <p:spTgt spid="39"/>
                                        </p:tgtEl>
                                        <p:attrNameLst>
                                          <p:attrName>style.color</p:attrName>
                                        </p:attrNameLst>
                                      </p:cBhvr>
                                      <p:to>
                                        <a:schemeClr val="bg1"/>
                                      </p:to>
                                    </p:animClr>
                                    <p:animClr clrSpc="rgb" dir="cw">
                                      <p:cBhvr>
                                        <p:cTn id="60" dur="500" autoRev="1" fill="hold"/>
                                        <p:tgtEl>
                                          <p:spTgt spid="39"/>
                                        </p:tgtEl>
                                        <p:attrNameLst>
                                          <p:attrName>fillcolor</p:attrName>
                                        </p:attrNameLst>
                                      </p:cBhvr>
                                      <p:to>
                                        <a:schemeClr val="bg1"/>
                                      </p:to>
                                    </p:animClr>
                                    <p:set>
                                      <p:cBhvr>
                                        <p:cTn id="61" dur="500" autoRev="1" fill="hold"/>
                                        <p:tgtEl>
                                          <p:spTgt spid="39"/>
                                        </p:tgtEl>
                                        <p:attrNameLst>
                                          <p:attrName>fill.type</p:attrName>
                                        </p:attrNameLst>
                                      </p:cBhvr>
                                      <p:to>
                                        <p:strVal val="solid"/>
                                      </p:to>
                                    </p:set>
                                    <p:set>
                                      <p:cBhvr>
                                        <p:cTn id="62" dur="500" autoRev="1" fill="hold"/>
                                        <p:tgtEl>
                                          <p:spTgt spid="3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8" grpId="0" animBg="1"/>
      <p:bldP spid="38" grpId="1" animBg="1"/>
      <p:bldP spid="40" grpId="0"/>
      <p:bldP spid="37" grpId="0" animBg="1"/>
      <p:bldP spid="37" grpId="1" animBg="1"/>
      <p:bldP spid="39" grpId="0" animBg="1"/>
      <p:bldP spid="39" grpId="1" animBg="1"/>
      <p:bldP spid="48"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20872774">
            <a:off x="269250" y="2522881"/>
            <a:ext cx="891487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Назарларыңызға рахмет!</a:t>
            </a:r>
            <a:endParaRPr lang="kk-KZ"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21280</TotalTime>
  <Words>274</Words>
  <Application>Microsoft Office PowerPoint</Application>
  <PresentationFormat>Экран (4:3)</PresentationFormat>
  <Paragraphs>85</Paragraphs>
  <Slides>8</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Izguttiev-N</dc:creator>
  <cp:lastModifiedBy>Daniyar Makulbek</cp:lastModifiedBy>
  <cp:revision>1570</cp:revision>
  <dcterms:created xsi:type="dcterms:W3CDTF">2010-01-27T04:09:22Z</dcterms:created>
  <dcterms:modified xsi:type="dcterms:W3CDTF">2014-04-30T16:03:34Z</dcterms:modified>
</cp:coreProperties>
</file>